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10692000" cx="7560000"/>
  <p:notesSz cx="6858000" cy="9144000"/>
  <p:embeddedFontLs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6E602E-AF00-4831-AD80-82664CCCB525}">
  <a:tblStyle styleId="{F66E602E-AF00-4831-AD80-82664CCCB52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5f8ca4a1_0_26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5f8ca4a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a5f8ca4a1_1_4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a5f8ca4a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a5f8ca4a1_1_5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a5f8ca4a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a5f8ca4a1_1_7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a5f8ca4a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a5f8ca4a1_1_9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a5f8ca4a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a5f8ca4a1_1_10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a5f8ca4a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a5f8ca4a1_1_12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a5f8ca4a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a5f8ca4a1_1_11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a5f8ca4a1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a5f8ca4a1_0_17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a5f8ca4a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a5f8ca4a1_1_14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a5f8ca4a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a5f8ca4a1_1_15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a5f8ca4a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a5f8ca4a1_0_6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a5f8ca4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a5f8ca4a1_1_16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a5f8ca4a1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a5f8ca4a1_0_7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a5f8ca4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a5f8ca4a1_1_1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a5f8ca4a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a5f8ca4a1_1_19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a5f8ca4a1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a5f8ca4a1_1_20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a5f8ca4a1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a5f8ca4a1_1_27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a5f8ca4a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a5f8ca4a1_1_23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a5f8ca4a1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a5f8ca4a1_1_24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a5f8ca4a1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5f8ca4a1_1_25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5f8ca4a1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a5f8ca4a1_1_20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a5f8ca4a1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a5f8ca4a1_0_1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a5f8ca4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a5f8ca4a1_1_2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a5f8ca4a1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a5f8ca4a1_1_28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a5f8ca4a1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a5f8ca4a1_1_29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a5f8ca4a1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a5f8ca4a1_1_30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a5f8ca4a1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a5f8ca4a1_1_30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a5f8ca4a1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a5f8ca4a1_1_32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a5f8ca4a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a5f8ca4a1_1_31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a5f8ca4a1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b2917ee99_0_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b2917e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a5f8ca4a1_1_33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a5f8ca4a1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a5f8ca4a1_0_29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a5f8ca4a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a5f8ca4a1_1_17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a5f8ca4a1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a5f8ca4a1_0_30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a5f8ca4a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a5f8ca4a1_0_2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a5f8ca4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a5f8ca4a1_0_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a5f8ca4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a5f8ca4a1_1_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a5f8ca4a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a5f8ca4a1_1_2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a5f8ca4a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a5f8ca4a1_1_3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a5f8ca4a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6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5200"/>
              <a:buNone/>
              <a:defRPr sz="15200"/>
            </a:lvl1pPr>
            <a:lvl2pPr lvl="1" algn="ctr">
              <a:spcBef>
                <a:spcPts val="0"/>
              </a:spcBef>
              <a:spcAft>
                <a:spcPts val="0"/>
              </a:spcAft>
              <a:buSzPts val="15200"/>
              <a:buNone/>
              <a:defRPr sz="15200"/>
            </a:lvl2pPr>
            <a:lvl3pPr lvl="2" algn="ctr">
              <a:spcBef>
                <a:spcPts val="0"/>
              </a:spcBef>
              <a:spcAft>
                <a:spcPts val="0"/>
              </a:spcAft>
              <a:buSzPts val="15200"/>
              <a:buNone/>
              <a:defRPr sz="15200"/>
            </a:lvl3pPr>
            <a:lvl4pPr lvl="3" algn="ctr">
              <a:spcBef>
                <a:spcPts val="0"/>
              </a:spcBef>
              <a:spcAft>
                <a:spcPts val="0"/>
              </a:spcAft>
              <a:buSzPts val="15200"/>
              <a:buNone/>
              <a:defRPr sz="15200"/>
            </a:lvl4pPr>
            <a:lvl5pPr lvl="4" algn="ctr">
              <a:spcBef>
                <a:spcPts val="0"/>
              </a:spcBef>
              <a:spcAft>
                <a:spcPts val="0"/>
              </a:spcAft>
              <a:buSzPts val="15200"/>
              <a:buNone/>
              <a:defRPr sz="15200"/>
            </a:lvl5pPr>
            <a:lvl6pPr lvl="5" algn="ctr">
              <a:spcBef>
                <a:spcPts val="0"/>
              </a:spcBef>
              <a:spcAft>
                <a:spcPts val="0"/>
              </a:spcAft>
              <a:buSzPts val="15200"/>
              <a:buNone/>
              <a:defRPr sz="15200"/>
            </a:lvl6pPr>
            <a:lvl7pPr lvl="6" algn="ctr">
              <a:spcBef>
                <a:spcPts val="0"/>
              </a:spcBef>
              <a:spcAft>
                <a:spcPts val="0"/>
              </a:spcAft>
              <a:buSzPts val="15200"/>
              <a:buNone/>
              <a:defRPr sz="15200"/>
            </a:lvl7pPr>
            <a:lvl8pPr lvl="7" algn="ctr">
              <a:spcBef>
                <a:spcPts val="0"/>
              </a:spcBef>
              <a:spcAft>
                <a:spcPts val="0"/>
              </a:spcAft>
              <a:buSzPts val="15200"/>
              <a:buNone/>
              <a:defRPr sz="15200"/>
            </a:lvl8pPr>
            <a:lvl9pPr lvl="8" algn="ctr">
              <a:spcBef>
                <a:spcPts val="0"/>
              </a:spcBef>
              <a:spcAft>
                <a:spcPts val="0"/>
              </a:spcAft>
              <a:buSzPts val="15200"/>
              <a:buNone/>
              <a:defRPr sz="152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116050" lIns="116050" spcFirstLastPara="1" rIns="116050" wrap="square" tIns="116050">
            <a:noAutofit/>
          </a:bodyPr>
          <a:lstStyle>
            <a:lvl1pPr indent="-374650" lvl="0" marL="457200" algn="ctr">
              <a:spcBef>
                <a:spcPts val="0"/>
              </a:spcBef>
              <a:spcAft>
                <a:spcPts val="0"/>
              </a:spcAft>
              <a:buSzPts val="2300"/>
              <a:buChar char="●"/>
              <a:defRPr/>
            </a:lvl1pPr>
            <a:lvl2pPr indent="-342900" lvl="1" marL="914400" algn="ctr">
              <a:spcBef>
                <a:spcPts val="2000"/>
              </a:spcBef>
              <a:spcAft>
                <a:spcPts val="0"/>
              </a:spcAft>
              <a:buSzPts val="1800"/>
              <a:buChar char="○"/>
              <a:defRPr/>
            </a:lvl2pPr>
            <a:lvl3pPr indent="-342900" lvl="2" marL="1371600" algn="ctr">
              <a:spcBef>
                <a:spcPts val="2000"/>
              </a:spcBef>
              <a:spcAft>
                <a:spcPts val="0"/>
              </a:spcAft>
              <a:buSzPts val="1800"/>
              <a:buChar char="■"/>
              <a:defRPr/>
            </a:lvl3pPr>
            <a:lvl4pPr indent="-342900" lvl="3" marL="1828800" algn="ctr">
              <a:spcBef>
                <a:spcPts val="2000"/>
              </a:spcBef>
              <a:spcAft>
                <a:spcPts val="0"/>
              </a:spcAft>
              <a:buSzPts val="1800"/>
              <a:buChar char="●"/>
              <a:defRPr/>
            </a:lvl4pPr>
            <a:lvl5pPr indent="-342900" lvl="4" marL="2286000" algn="ctr">
              <a:spcBef>
                <a:spcPts val="2000"/>
              </a:spcBef>
              <a:spcAft>
                <a:spcPts val="0"/>
              </a:spcAft>
              <a:buSzPts val="1800"/>
              <a:buChar char="○"/>
              <a:defRPr/>
            </a:lvl5pPr>
            <a:lvl6pPr indent="-342900" lvl="5" marL="2743200" algn="ctr">
              <a:spcBef>
                <a:spcPts val="2000"/>
              </a:spcBef>
              <a:spcAft>
                <a:spcPts val="0"/>
              </a:spcAft>
              <a:buSzPts val="1800"/>
              <a:buChar char="■"/>
              <a:defRPr/>
            </a:lvl6pPr>
            <a:lvl7pPr indent="-342900" lvl="6" marL="3200400" algn="ctr">
              <a:spcBef>
                <a:spcPts val="2000"/>
              </a:spcBef>
              <a:spcAft>
                <a:spcPts val="0"/>
              </a:spcAft>
              <a:buSzPts val="1800"/>
              <a:buChar char="●"/>
              <a:defRPr/>
            </a:lvl7pPr>
            <a:lvl8pPr indent="-342900" lvl="7" marL="3657600" algn="ctr">
              <a:spcBef>
                <a:spcPts val="2000"/>
              </a:spcBef>
              <a:spcAft>
                <a:spcPts val="0"/>
              </a:spcAft>
              <a:buSzPts val="1800"/>
              <a:buChar char="○"/>
              <a:defRPr/>
            </a:lvl8pPr>
            <a:lvl9pPr indent="-342900" lvl="8" marL="4114800" algn="ctr">
              <a:spcBef>
                <a:spcPts val="2000"/>
              </a:spcBef>
              <a:spcAft>
                <a:spcPts val="2000"/>
              </a:spcAft>
              <a:buSzPts val="18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116050" lIns="116050" spcFirstLastPara="1" rIns="116050" wrap="square" tIns="11605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257705" y="2395696"/>
            <a:ext cx="7044600" cy="7101600"/>
          </a:xfrm>
          <a:prstGeom prst="rect">
            <a:avLst/>
          </a:prstGeom>
        </p:spPr>
        <p:txBody>
          <a:bodyPr anchorCtr="0" anchor="t"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257705"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3" name="Google Shape;23;p5"/>
          <p:cNvSpPr txBox="1"/>
          <p:nvPr>
            <p:ph idx="2" type="body"/>
          </p:nvPr>
        </p:nvSpPr>
        <p:spPr>
          <a:xfrm>
            <a:off x="3995291"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116050" lIns="116050" spcFirstLastPara="1" rIns="116050" wrap="square" tIns="11605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116050" lIns="116050" spcFirstLastPara="1" rIns="116050" wrap="square" tIns="116050">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500"/>
          </a:xfrm>
          <a:prstGeom prst="rect">
            <a:avLst/>
          </a:prstGeom>
        </p:spPr>
        <p:txBody>
          <a:bodyPr anchorCtr="0" anchor="ctr" bIns="116050" lIns="116050" spcFirstLastPara="1" rIns="116050" wrap="square" tIns="116050">
            <a:noAutofit/>
          </a:bodyPr>
          <a:lstStyle>
            <a:lvl1pPr lvl="0">
              <a:spcBef>
                <a:spcPts val="0"/>
              </a:spcBef>
              <a:spcAft>
                <a:spcPts val="0"/>
              </a:spcAft>
              <a:buSzPts val="6100"/>
              <a:buNone/>
              <a:defRPr sz="61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116050" lIns="116050" spcFirstLastPara="1" rIns="116050" wrap="square" tIns="116050">
            <a:noAutofit/>
          </a:bodyPr>
          <a:lstStyle>
            <a:lvl1pPr indent="-228600" lvl="0" marL="457200">
              <a:lnSpc>
                <a:spcPct val="100000"/>
              </a:lnSpc>
              <a:spcBef>
                <a:spcPts val="0"/>
              </a:spcBef>
              <a:spcAft>
                <a:spcPts val="0"/>
              </a:spcAft>
              <a:buSzPts val="23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116050" lIns="116050" spcFirstLastPara="1" rIns="116050" wrap="square" tIns="116050">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257705" y="2395696"/>
            <a:ext cx="7044600" cy="7101600"/>
          </a:xfrm>
          <a:prstGeom prst="rect">
            <a:avLst/>
          </a:prstGeom>
          <a:noFill/>
          <a:ln>
            <a:noFill/>
          </a:ln>
        </p:spPr>
        <p:txBody>
          <a:bodyPr anchorCtr="0" anchor="t" bIns="116050" lIns="116050" spcFirstLastPara="1" rIns="116050" wrap="square" tIns="116050">
            <a:no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2000"/>
              </a:spcBef>
              <a:spcAft>
                <a:spcPts val="0"/>
              </a:spcAft>
              <a:buClr>
                <a:schemeClr val="dk2"/>
              </a:buClr>
              <a:buSzPts val="1800"/>
              <a:buChar char="○"/>
              <a:defRPr sz="1800">
                <a:solidFill>
                  <a:schemeClr val="dk2"/>
                </a:solidFill>
              </a:defRPr>
            </a:lvl2pPr>
            <a:lvl3pPr indent="-342900" lvl="2" marL="1371600">
              <a:lnSpc>
                <a:spcPct val="115000"/>
              </a:lnSpc>
              <a:spcBef>
                <a:spcPts val="2000"/>
              </a:spcBef>
              <a:spcAft>
                <a:spcPts val="0"/>
              </a:spcAft>
              <a:buClr>
                <a:schemeClr val="dk2"/>
              </a:buClr>
              <a:buSzPts val="1800"/>
              <a:buChar char="■"/>
              <a:defRPr sz="1800">
                <a:solidFill>
                  <a:schemeClr val="dk2"/>
                </a:solidFill>
              </a:defRPr>
            </a:lvl3pPr>
            <a:lvl4pPr indent="-342900" lvl="3" marL="1828800">
              <a:lnSpc>
                <a:spcPct val="115000"/>
              </a:lnSpc>
              <a:spcBef>
                <a:spcPts val="2000"/>
              </a:spcBef>
              <a:spcAft>
                <a:spcPts val="0"/>
              </a:spcAft>
              <a:buClr>
                <a:schemeClr val="dk2"/>
              </a:buClr>
              <a:buSzPts val="1800"/>
              <a:buChar char="●"/>
              <a:defRPr sz="1800">
                <a:solidFill>
                  <a:schemeClr val="dk2"/>
                </a:solidFill>
              </a:defRPr>
            </a:lvl4pPr>
            <a:lvl5pPr indent="-342900" lvl="4" marL="2286000">
              <a:lnSpc>
                <a:spcPct val="115000"/>
              </a:lnSpc>
              <a:spcBef>
                <a:spcPts val="2000"/>
              </a:spcBef>
              <a:spcAft>
                <a:spcPts val="0"/>
              </a:spcAft>
              <a:buClr>
                <a:schemeClr val="dk2"/>
              </a:buClr>
              <a:buSzPts val="1800"/>
              <a:buChar char="○"/>
              <a:defRPr sz="1800">
                <a:solidFill>
                  <a:schemeClr val="dk2"/>
                </a:solidFill>
              </a:defRPr>
            </a:lvl5pPr>
            <a:lvl6pPr indent="-342900" lvl="5" marL="2743200">
              <a:lnSpc>
                <a:spcPct val="115000"/>
              </a:lnSpc>
              <a:spcBef>
                <a:spcPts val="2000"/>
              </a:spcBef>
              <a:spcAft>
                <a:spcPts val="0"/>
              </a:spcAft>
              <a:buClr>
                <a:schemeClr val="dk2"/>
              </a:buClr>
              <a:buSzPts val="1800"/>
              <a:buChar char="■"/>
              <a:defRPr sz="1800">
                <a:solidFill>
                  <a:schemeClr val="dk2"/>
                </a:solidFill>
              </a:defRPr>
            </a:lvl6pPr>
            <a:lvl7pPr indent="-342900" lvl="6" marL="3200400">
              <a:lnSpc>
                <a:spcPct val="115000"/>
              </a:lnSpc>
              <a:spcBef>
                <a:spcPts val="2000"/>
              </a:spcBef>
              <a:spcAft>
                <a:spcPts val="0"/>
              </a:spcAft>
              <a:buClr>
                <a:schemeClr val="dk2"/>
              </a:buClr>
              <a:buSzPts val="1800"/>
              <a:buChar char="●"/>
              <a:defRPr sz="1800">
                <a:solidFill>
                  <a:schemeClr val="dk2"/>
                </a:solidFill>
              </a:defRPr>
            </a:lvl7pPr>
            <a:lvl8pPr indent="-342900" lvl="7" marL="3657600">
              <a:lnSpc>
                <a:spcPct val="115000"/>
              </a:lnSpc>
              <a:spcBef>
                <a:spcPts val="2000"/>
              </a:spcBef>
              <a:spcAft>
                <a:spcPts val="0"/>
              </a:spcAft>
              <a:buClr>
                <a:schemeClr val="dk2"/>
              </a:buClr>
              <a:buSzPts val="1800"/>
              <a:buChar char="○"/>
              <a:defRPr sz="1800">
                <a:solidFill>
                  <a:schemeClr val="dk2"/>
                </a:solidFill>
              </a:defRPr>
            </a:lvl8pPr>
            <a:lvl9pPr indent="-342900" lvl="8" marL="4114800">
              <a:lnSpc>
                <a:spcPct val="115000"/>
              </a:lnSpc>
              <a:spcBef>
                <a:spcPts val="2000"/>
              </a:spcBef>
              <a:spcAft>
                <a:spcPts val="200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116050" lIns="116050" spcFirstLastPara="1" rIns="116050" wrap="square" tIns="11605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observatorio3setor.org.br/noticias/brasil-desperdica-26-milhoes-de-toneladas-de-alimentos-por-ano/" TargetMode="External"/><Relationship Id="rId4" Type="http://schemas.openxmlformats.org/officeDocument/2006/relationships/hyperlink" Target="https://observatorio3setor.org.br/noticias/brasil-desperdica-26-milhoes-de-toneladas-de-alimentos-por-an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1.png"/><Relationship Id="rId10" Type="http://schemas.openxmlformats.org/officeDocument/2006/relationships/image" Target="../media/image4.png"/><Relationship Id="rId9" Type="http://schemas.openxmlformats.org/officeDocument/2006/relationships/image" Target="../media/image33.png"/><Relationship Id="rId5" Type="http://schemas.openxmlformats.org/officeDocument/2006/relationships/image" Target="../media/image1.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drive.google.com/drive/folders/1YiXUk-0wN5VqgC1gToWIonTj1X_1HRXx?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977027" y="9729737"/>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55" name="Google Shape;55;p13"/>
          <p:cNvSpPr/>
          <p:nvPr/>
        </p:nvSpPr>
        <p:spPr>
          <a:xfrm>
            <a:off x="5670000" y="881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670000" y="692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70000" y="5076960"/>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670000" y="3186960"/>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508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0" name="Google Shape;60;p13"/>
          <p:cNvSpPr/>
          <p:nvPr/>
        </p:nvSpPr>
        <p:spPr>
          <a:xfrm>
            <a:off x="3780000" y="8816614"/>
            <a:ext cx="1890000" cy="1890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780000" y="6926614"/>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3780000" y="5076960"/>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890000" y="8816614"/>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890000" y="692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130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6" name="Google Shape;66;p13"/>
          <p:cNvSpPr/>
          <p:nvPr/>
        </p:nvSpPr>
        <p:spPr>
          <a:xfrm>
            <a:off x="0" y="881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720000" y="2069825"/>
            <a:ext cx="59184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7200">
                <a:solidFill>
                  <a:srgbClr val="191769"/>
                </a:solidFill>
                <a:latin typeface="Montserrat"/>
                <a:ea typeface="Montserrat"/>
                <a:cs typeface="Montserrat"/>
                <a:sym typeface="Montserrat"/>
              </a:rPr>
              <a:t>STATUS REPORT 1</a:t>
            </a:r>
            <a:endParaRPr b="1" sz="4800">
              <a:solidFill>
                <a:srgbClr val="191769"/>
              </a:solidFill>
              <a:latin typeface="Montserrat"/>
              <a:ea typeface="Montserrat"/>
              <a:cs typeface="Montserrat"/>
              <a:sym typeface="Montserrat"/>
            </a:endParaRPr>
          </a:p>
        </p:txBody>
      </p:sp>
      <p:sp>
        <p:nvSpPr>
          <p:cNvPr id="68" name="Google Shape;68;p13"/>
          <p:cNvSpPr txBox="1"/>
          <p:nvPr/>
        </p:nvSpPr>
        <p:spPr>
          <a:xfrm>
            <a:off x="1190700" y="720000"/>
            <a:ext cx="51786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CESAR School</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 Ciência da Computação e Design </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Projeto 2 | 2020.2</a:t>
            </a:r>
            <a:endParaRPr b="1" sz="1200">
              <a:solidFill>
                <a:srgbClr val="191769"/>
              </a:solidFill>
              <a:latin typeface="Montserrat"/>
              <a:ea typeface="Montserrat"/>
              <a:cs typeface="Montserrat"/>
              <a:sym typeface="Montserrat"/>
            </a:endParaRPr>
          </a:p>
        </p:txBody>
      </p:sp>
      <p:sp>
        <p:nvSpPr>
          <p:cNvPr id="69" name="Google Shape;69;p13"/>
          <p:cNvSpPr txBox="1"/>
          <p:nvPr/>
        </p:nvSpPr>
        <p:spPr>
          <a:xfrm>
            <a:off x="720000" y="4273600"/>
            <a:ext cx="2959200" cy="20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solidFill>
                  <a:srgbClr val="191769"/>
                </a:solidFill>
                <a:latin typeface="Montserrat"/>
                <a:ea typeface="Montserrat"/>
                <a:cs typeface="Montserrat"/>
                <a:sym typeface="Montserrat"/>
              </a:rPr>
              <a:t>EQUIPE CONTROL F</a:t>
            </a:r>
            <a:endParaRPr b="1" sz="18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“O descontrole da quantidade </a:t>
            </a:r>
            <a:endParaRPr b="1" sz="16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e durabilidade dos alimentos em casa”</a:t>
            </a:r>
            <a:endParaRPr b="1" sz="16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p:nvPr/>
        </p:nvSpPr>
        <p:spPr>
          <a:xfrm>
            <a:off x="0" y="815525"/>
            <a:ext cx="7560000" cy="2541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2"/>
          <p:cNvPicPr preferRelativeResize="0"/>
          <p:nvPr/>
        </p:nvPicPr>
        <p:blipFill>
          <a:blip r:embed="rId3">
            <a:alphaModFix/>
          </a:blip>
          <a:stretch>
            <a:fillRect/>
          </a:stretch>
        </p:blipFill>
        <p:spPr>
          <a:xfrm>
            <a:off x="1346363" y="933674"/>
            <a:ext cx="4867275" cy="2162175"/>
          </a:xfrm>
          <a:prstGeom prst="rect">
            <a:avLst/>
          </a:prstGeom>
          <a:noFill/>
          <a:ln>
            <a:noFill/>
          </a:ln>
        </p:spPr>
      </p:pic>
      <p:sp>
        <p:nvSpPr>
          <p:cNvPr id="178" name="Google Shape;178;p22"/>
          <p:cNvSpPr txBox="1"/>
          <p:nvPr/>
        </p:nvSpPr>
        <p:spPr>
          <a:xfrm>
            <a:off x="720000" y="3562950"/>
            <a:ext cx="61200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100">
                <a:solidFill>
                  <a:srgbClr val="191769"/>
                </a:solidFill>
                <a:latin typeface="Montserrat"/>
                <a:ea typeface="Montserrat"/>
                <a:cs typeface="Montserrat"/>
                <a:sym typeface="Montserrat"/>
              </a:rPr>
              <a:t>Percebeu-se </a:t>
            </a:r>
            <a:r>
              <a:rPr lang="pt-BR" sz="1100">
                <a:solidFill>
                  <a:srgbClr val="191769"/>
                </a:solidFill>
                <a:latin typeface="Montserrat"/>
                <a:ea typeface="Montserrat"/>
                <a:cs typeface="Montserrat"/>
                <a:sym typeface="Montserrat"/>
              </a:rPr>
              <a:t>que o formulário alcançou muitos jovens de 15 a 25 anos, mas a quantidade de adultos de 26 a +45 também foi expressiva em números absolutos. Houve pequena diferença entre os gêneros dos entrevistados, sendo o gênero feminino um pouco acima do masculino e apenas uma resposta do tipo “prefiro não dizer”. Também entendeu-se que a maioria das pessoas participa do processo de controle de alimentos em casa.</a:t>
            </a:r>
            <a:endParaRPr sz="11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100">
                <a:solidFill>
                  <a:srgbClr val="191769"/>
                </a:solidFill>
                <a:latin typeface="Montserrat"/>
                <a:ea typeface="Montserrat"/>
                <a:cs typeface="Montserrat"/>
                <a:sym typeface="Montserrat"/>
              </a:rPr>
              <a:t>Depois, buscou-se entender mais sobre o armazenamento dos alimentos nos lares dos entrevistados. A seguir, as perguntas desta seção:</a:t>
            </a:r>
            <a:endParaRPr sz="1100">
              <a:solidFill>
                <a:srgbClr val="191769"/>
              </a:solidFill>
              <a:latin typeface="Montserrat"/>
              <a:ea typeface="Montserrat"/>
              <a:cs typeface="Montserrat"/>
              <a:sym typeface="Montserrat"/>
            </a:endParaRPr>
          </a:p>
        </p:txBody>
      </p:sp>
      <p:sp>
        <p:nvSpPr>
          <p:cNvPr id="179" name="Google Shape;179;p22"/>
          <p:cNvSpPr/>
          <p:nvPr/>
        </p:nvSpPr>
        <p:spPr>
          <a:xfrm>
            <a:off x="25" y="5264015"/>
            <a:ext cx="7560000" cy="47079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2"/>
          <p:cNvPicPr preferRelativeResize="0"/>
          <p:nvPr/>
        </p:nvPicPr>
        <p:blipFill>
          <a:blip r:embed="rId4">
            <a:alphaModFix/>
          </a:blip>
          <a:stretch>
            <a:fillRect/>
          </a:stretch>
        </p:blipFill>
        <p:spPr>
          <a:xfrm>
            <a:off x="1422563" y="5392850"/>
            <a:ext cx="4714875" cy="2162175"/>
          </a:xfrm>
          <a:prstGeom prst="rect">
            <a:avLst/>
          </a:prstGeom>
          <a:noFill/>
          <a:ln>
            <a:noFill/>
          </a:ln>
        </p:spPr>
      </p:pic>
      <p:pic>
        <p:nvPicPr>
          <p:cNvPr id="181" name="Google Shape;181;p22"/>
          <p:cNvPicPr preferRelativeResize="0"/>
          <p:nvPr/>
        </p:nvPicPr>
        <p:blipFill>
          <a:blip r:embed="rId5">
            <a:alphaModFix/>
          </a:blip>
          <a:stretch>
            <a:fillRect/>
          </a:stretch>
        </p:blipFill>
        <p:spPr>
          <a:xfrm>
            <a:off x="1422563" y="7680925"/>
            <a:ext cx="4714875" cy="2162175"/>
          </a:xfrm>
          <a:prstGeom prst="rect">
            <a:avLst/>
          </a:prstGeom>
          <a:noFill/>
          <a:ln>
            <a:noFill/>
          </a:ln>
        </p:spPr>
      </p:pic>
      <p:sp>
        <p:nvSpPr>
          <p:cNvPr id="182" name="Google Shape;182;p2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p:nvPr/>
        </p:nvSpPr>
        <p:spPr>
          <a:xfrm>
            <a:off x="0" y="815525"/>
            <a:ext cx="7560000" cy="6275400"/>
          </a:xfrm>
          <a:prstGeom prst="rect">
            <a:avLst/>
          </a:prstGeom>
          <a:solidFill>
            <a:srgbClr val="620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88" name="Google Shape;188;p23"/>
          <p:cNvPicPr preferRelativeResize="0"/>
          <p:nvPr/>
        </p:nvPicPr>
        <p:blipFill>
          <a:blip r:embed="rId3">
            <a:alphaModFix/>
          </a:blip>
          <a:stretch>
            <a:fillRect/>
          </a:stretch>
        </p:blipFill>
        <p:spPr>
          <a:xfrm>
            <a:off x="1136825" y="3284774"/>
            <a:ext cx="5143500" cy="3600450"/>
          </a:xfrm>
          <a:prstGeom prst="rect">
            <a:avLst/>
          </a:prstGeom>
          <a:noFill/>
          <a:ln>
            <a:noFill/>
          </a:ln>
        </p:spPr>
      </p:pic>
      <p:pic>
        <p:nvPicPr>
          <p:cNvPr id="189" name="Google Shape;189;p23"/>
          <p:cNvPicPr preferRelativeResize="0"/>
          <p:nvPr/>
        </p:nvPicPr>
        <p:blipFill>
          <a:blip r:embed="rId4">
            <a:alphaModFix/>
          </a:blip>
          <a:stretch>
            <a:fillRect/>
          </a:stretch>
        </p:blipFill>
        <p:spPr>
          <a:xfrm>
            <a:off x="1465450" y="968999"/>
            <a:ext cx="4486275" cy="2162175"/>
          </a:xfrm>
          <a:prstGeom prst="rect">
            <a:avLst/>
          </a:prstGeom>
          <a:noFill/>
          <a:ln>
            <a:noFill/>
          </a:ln>
        </p:spPr>
      </p:pic>
      <p:sp>
        <p:nvSpPr>
          <p:cNvPr id="190" name="Google Shape;190;p23"/>
          <p:cNvSpPr txBox="1"/>
          <p:nvPr/>
        </p:nvSpPr>
        <p:spPr>
          <a:xfrm>
            <a:off x="720000" y="7115025"/>
            <a:ext cx="6120000" cy="2642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sz="10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000">
                <a:solidFill>
                  <a:srgbClr val="191769"/>
                </a:solidFill>
                <a:latin typeface="Montserrat"/>
                <a:ea typeface="Montserrat"/>
                <a:cs typeface="Montserrat"/>
                <a:sym typeface="Montserrat"/>
              </a:rPr>
              <a:t>	</a:t>
            </a:r>
            <a:r>
              <a:rPr lang="pt-BR" sz="1200">
                <a:solidFill>
                  <a:srgbClr val="191769"/>
                </a:solidFill>
                <a:latin typeface="Montserrat"/>
                <a:ea typeface="Montserrat"/>
                <a:cs typeface="Montserrat"/>
                <a:sym typeface="Montserrat"/>
              </a:rPr>
              <a:t>A partir das respostas, entendeu-se que a maioria das pessoas possuem espaço de armazenamento e os consideram suficientes e adequados. Quanto a impressão do que as pessoas consideram como fatores externos que interferem na qualidade dos alimentos, percebeu-se que houve muitas respostas semelhantes.</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Na seção de perguntas seguinte, buscou-se entender se as pessoas têm compreensão sobre os lugares corretos de armazenagem de alguns alimentos comuns: ovos, tomate e cebola. Foi proposto o desafio: “Você precisa guardar os alimentos a seguir, onde você considera mais adequado?”. A seguir, as respostas.</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endParaRPr>
          </a:p>
        </p:txBody>
      </p:sp>
      <p:sp>
        <p:nvSpPr>
          <p:cNvPr id="191" name="Google Shape;191;p2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p:nvPr/>
        </p:nvSpPr>
        <p:spPr>
          <a:xfrm>
            <a:off x="0" y="815525"/>
            <a:ext cx="7560000" cy="6872100"/>
          </a:xfrm>
          <a:prstGeom prst="rect">
            <a:avLst/>
          </a:prstGeom>
          <a:solidFill>
            <a:srgbClr val="620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 name="Google Shape;197;p24"/>
          <p:cNvSpPr txBox="1"/>
          <p:nvPr/>
        </p:nvSpPr>
        <p:spPr>
          <a:xfrm>
            <a:off x="720000" y="7687625"/>
            <a:ext cx="6120000" cy="2284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Os resultados foram interessantes, pois, ao considerar como respostas corretas que os ovos devem ser guardados na prateleira interna da geladeira e os tomates e cebolas na fruteira, houveram muitas respostas incorretas. O que permite-se compreender que as pessoas não têm informações corretas sobre o espaço ideal de armazenamento.</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Dando continuidade, às perguntas seguintes buscaram entender mais sobre o comportamento e cultura das pessoas em relação ao tema do controle de alimentos em casa. A seguir, as perguntas e respostas:</a:t>
            </a:r>
            <a:endParaRPr sz="1200">
              <a:solidFill>
                <a:srgbClr val="191769"/>
              </a:solidFill>
              <a:latin typeface="Montserrat"/>
              <a:ea typeface="Montserrat"/>
              <a:cs typeface="Montserrat"/>
              <a:sym typeface="Montserrat"/>
            </a:endParaRPr>
          </a:p>
        </p:txBody>
      </p:sp>
      <p:pic>
        <p:nvPicPr>
          <p:cNvPr id="198" name="Google Shape;198;p24"/>
          <p:cNvPicPr preferRelativeResize="0"/>
          <p:nvPr/>
        </p:nvPicPr>
        <p:blipFill>
          <a:blip r:embed="rId3">
            <a:alphaModFix/>
          </a:blip>
          <a:stretch>
            <a:fillRect/>
          </a:stretch>
        </p:blipFill>
        <p:spPr>
          <a:xfrm>
            <a:off x="1293950" y="900675"/>
            <a:ext cx="4721775" cy="2162175"/>
          </a:xfrm>
          <a:prstGeom prst="rect">
            <a:avLst/>
          </a:prstGeom>
          <a:noFill/>
          <a:ln>
            <a:noFill/>
          </a:ln>
        </p:spPr>
      </p:pic>
      <p:pic>
        <p:nvPicPr>
          <p:cNvPr id="199" name="Google Shape;199;p24"/>
          <p:cNvPicPr preferRelativeResize="0"/>
          <p:nvPr/>
        </p:nvPicPr>
        <p:blipFill>
          <a:blip r:embed="rId4">
            <a:alphaModFix/>
          </a:blip>
          <a:stretch>
            <a:fillRect/>
          </a:stretch>
        </p:blipFill>
        <p:spPr>
          <a:xfrm>
            <a:off x="1293950" y="3148125"/>
            <a:ext cx="4721775" cy="2162175"/>
          </a:xfrm>
          <a:prstGeom prst="rect">
            <a:avLst/>
          </a:prstGeom>
          <a:noFill/>
          <a:ln>
            <a:noFill/>
          </a:ln>
        </p:spPr>
      </p:pic>
      <p:pic>
        <p:nvPicPr>
          <p:cNvPr id="200" name="Google Shape;200;p24"/>
          <p:cNvPicPr preferRelativeResize="0"/>
          <p:nvPr/>
        </p:nvPicPr>
        <p:blipFill>
          <a:blip r:embed="rId5">
            <a:alphaModFix/>
          </a:blip>
          <a:stretch>
            <a:fillRect/>
          </a:stretch>
        </p:blipFill>
        <p:spPr>
          <a:xfrm>
            <a:off x="1303075" y="5395575"/>
            <a:ext cx="4721775" cy="2162175"/>
          </a:xfrm>
          <a:prstGeom prst="rect">
            <a:avLst/>
          </a:prstGeom>
          <a:noFill/>
          <a:ln>
            <a:noFill/>
          </a:ln>
        </p:spPr>
      </p:pic>
      <p:sp>
        <p:nvSpPr>
          <p:cNvPr id="201" name="Google Shape;201;p2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p:nvPr/>
        </p:nvSpPr>
        <p:spPr>
          <a:xfrm>
            <a:off x="0" y="815525"/>
            <a:ext cx="7560000" cy="6292500"/>
          </a:xfrm>
          <a:prstGeom prst="rect">
            <a:avLst/>
          </a:prstGeom>
          <a:solidFill>
            <a:srgbClr val="620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7" name="Google Shape;207;p25"/>
          <p:cNvSpPr txBox="1"/>
          <p:nvPr/>
        </p:nvSpPr>
        <p:spPr>
          <a:xfrm>
            <a:off x="720000" y="7247200"/>
            <a:ext cx="6120000" cy="2284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As perguntas a seguir, foram baseadas nos perfis comportamentais definidos pelo artigo “Quais os porquês do desperdício de alimentos entre consumidores? Compreendendo o comportamento do consumidor para delinear soluções.” de ARAÚJO, G. P. de. A seguir, o quadro resumo que o autor apresenta seguido dos gráficos com as perguntas e respostas:</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p:txBody>
      </p:sp>
      <p:pic>
        <p:nvPicPr>
          <p:cNvPr id="208" name="Google Shape;208;p25"/>
          <p:cNvPicPr preferRelativeResize="0"/>
          <p:nvPr/>
        </p:nvPicPr>
        <p:blipFill>
          <a:blip r:embed="rId3">
            <a:alphaModFix/>
          </a:blip>
          <a:stretch>
            <a:fillRect/>
          </a:stretch>
        </p:blipFill>
        <p:spPr>
          <a:xfrm>
            <a:off x="1260800" y="970925"/>
            <a:ext cx="4819650" cy="2162175"/>
          </a:xfrm>
          <a:prstGeom prst="rect">
            <a:avLst/>
          </a:prstGeom>
          <a:noFill/>
          <a:ln>
            <a:noFill/>
          </a:ln>
        </p:spPr>
      </p:pic>
      <p:pic>
        <p:nvPicPr>
          <p:cNvPr id="209" name="Google Shape;209;p25"/>
          <p:cNvPicPr preferRelativeResize="0"/>
          <p:nvPr/>
        </p:nvPicPr>
        <p:blipFill>
          <a:blip r:embed="rId4">
            <a:alphaModFix/>
          </a:blip>
          <a:stretch>
            <a:fillRect/>
          </a:stretch>
        </p:blipFill>
        <p:spPr>
          <a:xfrm>
            <a:off x="1260800" y="3288625"/>
            <a:ext cx="4819650" cy="3600450"/>
          </a:xfrm>
          <a:prstGeom prst="rect">
            <a:avLst/>
          </a:prstGeom>
          <a:noFill/>
          <a:ln>
            <a:noFill/>
          </a:ln>
        </p:spPr>
      </p:pic>
      <p:sp>
        <p:nvSpPr>
          <p:cNvPr id="210" name="Google Shape;210;p2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p:nvPr/>
        </p:nvSpPr>
        <p:spPr>
          <a:xfrm>
            <a:off x="0" y="815525"/>
            <a:ext cx="7560000" cy="7247400"/>
          </a:xfrm>
          <a:prstGeom prst="rect">
            <a:avLst/>
          </a:prstGeom>
          <a:solidFill>
            <a:srgbClr val="620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16" name="Google Shape;216;p26"/>
          <p:cNvPicPr preferRelativeResize="0"/>
          <p:nvPr/>
        </p:nvPicPr>
        <p:blipFill>
          <a:blip r:embed="rId3">
            <a:alphaModFix/>
          </a:blip>
          <a:stretch>
            <a:fillRect/>
          </a:stretch>
        </p:blipFill>
        <p:spPr>
          <a:xfrm>
            <a:off x="1213023" y="900763"/>
            <a:ext cx="4846204" cy="2570300"/>
          </a:xfrm>
          <a:prstGeom prst="rect">
            <a:avLst/>
          </a:prstGeom>
          <a:noFill/>
          <a:ln>
            <a:noFill/>
          </a:ln>
        </p:spPr>
      </p:pic>
      <p:pic>
        <p:nvPicPr>
          <p:cNvPr id="217" name="Google Shape;217;p26"/>
          <p:cNvPicPr preferRelativeResize="0"/>
          <p:nvPr/>
        </p:nvPicPr>
        <p:blipFill>
          <a:blip r:embed="rId4">
            <a:alphaModFix/>
          </a:blip>
          <a:stretch>
            <a:fillRect/>
          </a:stretch>
        </p:blipFill>
        <p:spPr>
          <a:xfrm>
            <a:off x="1213025" y="3556450"/>
            <a:ext cx="4846200" cy="2162175"/>
          </a:xfrm>
          <a:prstGeom prst="rect">
            <a:avLst/>
          </a:prstGeom>
          <a:noFill/>
          <a:ln>
            <a:noFill/>
          </a:ln>
        </p:spPr>
      </p:pic>
      <p:pic>
        <p:nvPicPr>
          <p:cNvPr id="218" name="Google Shape;218;p26"/>
          <p:cNvPicPr preferRelativeResize="0"/>
          <p:nvPr/>
        </p:nvPicPr>
        <p:blipFill>
          <a:blip r:embed="rId5">
            <a:alphaModFix/>
          </a:blip>
          <a:stretch>
            <a:fillRect/>
          </a:stretch>
        </p:blipFill>
        <p:spPr>
          <a:xfrm>
            <a:off x="1213024" y="5804000"/>
            <a:ext cx="4846200" cy="2162175"/>
          </a:xfrm>
          <a:prstGeom prst="rect">
            <a:avLst/>
          </a:prstGeom>
          <a:noFill/>
          <a:ln>
            <a:noFill/>
          </a:ln>
        </p:spPr>
      </p:pic>
      <p:sp>
        <p:nvSpPr>
          <p:cNvPr id="219" name="Google Shape;219;p26"/>
          <p:cNvSpPr txBox="1"/>
          <p:nvPr/>
        </p:nvSpPr>
        <p:spPr>
          <a:xfrm>
            <a:off x="741750" y="8165225"/>
            <a:ext cx="6076500" cy="1806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A partir dos resultados, foi possível entender que na maioria dos lares acontecem erros na armazenagem de alimentos, que os conhecimentos sobre o tema são majoritariamente passados pelas famílias e que a maioria das família se alimentam de refeições produzidas em outro dia e esquecem alimentos na geladeira/despensa.</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Por fim, buscou-se entender como as pessoas lidam com a situação de alimentos terem estragado. A seguir, as perguntas sobre o sentimento e ações:</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endParaRPr>
          </a:p>
        </p:txBody>
      </p:sp>
      <p:sp>
        <p:nvSpPr>
          <p:cNvPr id="220" name="Google Shape;220;p2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p:nvPr/>
        </p:nvSpPr>
        <p:spPr>
          <a:xfrm>
            <a:off x="0" y="815525"/>
            <a:ext cx="7560000" cy="91566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7"/>
          <p:cNvPicPr preferRelativeResize="0"/>
          <p:nvPr/>
        </p:nvPicPr>
        <p:blipFill>
          <a:blip r:embed="rId3">
            <a:alphaModFix/>
          </a:blip>
          <a:stretch>
            <a:fillRect/>
          </a:stretch>
        </p:blipFill>
        <p:spPr>
          <a:xfrm>
            <a:off x="1209250" y="1316925"/>
            <a:ext cx="5181600" cy="3600450"/>
          </a:xfrm>
          <a:prstGeom prst="rect">
            <a:avLst/>
          </a:prstGeom>
          <a:noFill/>
          <a:ln>
            <a:noFill/>
          </a:ln>
        </p:spPr>
      </p:pic>
      <p:pic>
        <p:nvPicPr>
          <p:cNvPr id="227" name="Google Shape;227;p27"/>
          <p:cNvPicPr preferRelativeResize="0"/>
          <p:nvPr/>
        </p:nvPicPr>
        <p:blipFill>
          <a:blip r:embed="rId4">
            <a:alphaModFix/>
          </a:blip>
          <a:stretch>
            <a:fillRect/>
          </a:stretch>
        </p:blipFill>
        <p:spPr>
          <a:xfrm>
            <a:off x="1169150" y="5774625"/>
            <a:ext cx="5181600" cy="3600450"/>
          </a:xfrm>
          <a:prstGeom prst="rect">
            <a:avLst/>
          </a:prstGeom>
          <a:noFill/>
          <a:ln>
            <a:noFill/>
          </a:ln>
        </p:spPr>
      </p:pic>
      <p:sp>
        <p:nvSpPr>
          <p:cNvPr id="228" name="Google Shape;228;p2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nvSpPr>
        <p:spPr>
          <a:xfrm>
            <a:off x="720000" y="815525"/>
            <a:ext cx="6120000" cy="1872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Foi possível entender que o sentimento de tristeza e a ação de jogar fora o alimento estragado, sem usá-lo como adubo, por exemplo, são as principais atitudes das pessoas.</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Por fim, pode-se concluir que o formulário online ajudou a equipe de projeto a dar uma panorama geral sobre os envolvidos no problema e suas atitudes, para que, na próxima etapa já vai ser possível fazer pesquisa com os usuários de uma forma mais objetiva e com conhecimentos básicos estabelecidos.</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0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0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000">
              <a:solidFill>
                <a:srgbClr val="191769"/>
              </a:solidFill>
              <a:latin typeface="Montserrat"/>
              <a:ea typeface="Montserrat"/>
              <a:cs typeface="Montserrat"/>
              <a:sym typeface="Montserrat"/>
            </a:endParaRPr>
          </a:p>
        </p:txBody>
      </p:sp>
      <p:sp>
        <p:nvSpPr>
          <p:cNvPr id="234" name="Google Shape;234;p28"/>
          <p:cNvSpPr txBox="1"/>
          <p:nvPr/>
        </p:nvSpPr>
        <p:spPr>
          <a:xfrm>
            <a:off x="741750" y="3211775"/>
            <a:ext cx="6076500" cy="29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1.3 MATRIZ CSD </a:t>
            </a:r>
            <a:endParaRPr b="1" sz="36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Continuando nas atividades de imersão sobre o problema, a equipe de projeto sentiu a necessidade de elencar de forma mais objetiva sobre o que já havia sido levantado até o momento para que isso facilitasse onde os próximos esforços deveriam ser postos. Sendo assim, uma Matriz CSD que é uma ferramenta a ser usada para esse fim, organiza as Certezas, Suposições e Dúvidas que a equipe tem sobre o problema que foi definido.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A seguir, a Matriz CSD produzida e as respectivas informações obtidas:</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endParaRPr>
          </a:p>
        </p:txBody>
      </p:sp>
      <p:pic>
        <p:nvPicPr>
          <p:cNvPr id="235" name="Google Shape;235;p28"/>
          <p:cNvPicPr preferRelativeResize="0"/>
          <p:nvPr/>
        </p:nvPicPr>
        <p:blipFill>
          <a:blip r:embed="rId3">
            <a:alphaModFix/>
          </a:blip>
          <a:stretch>
            <a:fillRect/>
          </a:stretch>
        </p:blipFill>
        <p:spPr>
          <a:xfrm>
            <a:off x="184038" y="5786000"/>
            <a:ext cx="7191925" cy="3917399"/>
          </a:xfrm>
          <a:prstGeom prst="rect">
            <a:avLst/>
          </a:prstGeom>
          <a:noFill/>
          <a:ln>
            <a:noFill/>
          </a:ln>
        </p:spPr>
      </p:pic>
      <p:sp>
        <p:nvSpPr>
          <p:cNvPr id="236" name="Google Shape;236;p2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p:nvPr/>
        </p:nvSpPr>
        <p:spPr>
          <a:xfrm>
            <a:off x="0" y="9169325"/>
            <a:ext cx="7560000" cy="15855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2" name="Google Shape;242;p29"/>
          <p:cNvSpPr txBox="1"/>
          <p:nvPr/>
        </p:nvSpPr>
        <p:spPr>
          <a:xfrm>
            <a:off x="741750" y="849575"/>
            <a:ext cx="6076500" cy="89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1.4 CAUSAS E CONSEQUÊNCIAS </a:t>
            </a:r>
            <a:endParaRPr b="1" sz="36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A partir de uma imersão em todo tema do desperdício de alimentos , através de debates , pesquisas e formulários  foi possível enxergar a dimensão onde este problema se encontra, quem são os agentes principalmente afetados e quais consequências ele traz consigo.</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O desperdício de alimentos tem suas raízes principais sobre a produção em excesso e ao armazenamento inadequado e traz como prejuízo as milhares de toneladas desperdiçadas, aproximadamente um terço de toda comida produzida no mundo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          Fatores determinantes encontrados sobre este problema, denominados como suas causas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Armazenamento inadequado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Falta de conhecimento sobre propriedades do alimento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Clima : temperatura e umidade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Preferência por alimentos frescos, ou feitos no mesmo dia</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Cultura de compras brasileira : quinzenais ou mensais, com o objetivo de armazenar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Cultura da fartura como sinônimo de status ;</a:t>
            </a:r>
            <a:endParaRPr>
              <a:solidFill>
                <a:schemeClr val="dk1"/>
              </a:solidFill>
              <a:latin typeface="Montserrat"/>
              <a:ea typeface="Montserrat"/>
              <a:cs typeface="Montserrat"/>
              <a:sym typeface="Montserrat"/>
            </a:endParaRPr>
          </a:p>
          <a:p>
            <a:pPr indent="-304800" lvl="0" marL="914400" rtl="0" algn="l">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Desorganização; e </a:t>
            </a:r>
            <a:endParaRPr sz="1200">
              <a:solidFill>
                <a:srgbClr val="191769"/>
              </a:solidFill>
              <a:latin typeface="Montserrat"/>
              <a:ea typeface="Montserrat"/>
              <a:cs typeface="Montserrat"/>
              <a:sym typeface="Montserrat"/>
            </a:endParaRPr>
          </a:p>
          <a:p>
            <a:pPr indent="-304800" lvl="0" marL="914400" rtl="0" algn="l">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Falta de planejamento.</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E como algumas de suas consequências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Desperdício de alimentos</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Necessidade de espaços de armazenamento maior</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Gasto de dinheiro desnecessário</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Prejuízos ambientais: aumento da quantidade de lixo, maior emissão de gases nocivos; e</a:t>
            </a:r>
            <a:endParaRPr sz="1200">
              <a:solidFill>
                <a:srgbClr val="191769"/>
              </a:solidFill>
              <a:latin typeface="Montserrat"/>
              <a:ea typeface="Montserrat"/>
              <a:cs typeface="Montserrat"/>
              <a:sym typeface="Montserrat"/>
            </a:endParaRPr>
          </a:p>
          <a:p>
            <a:pPr indent="-304800" lvl="0" marL="914400" rtl="0" algn="l">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Mais desorganização.</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191769"/>
                </a:solidFill>
                <a:highlight>
                  <a:schemeClr val="lt1"/>
                </a:highlight>
                <a:latin typeface="Montserrat"/>
                <a:ea typeface="Montserrat"/>
                <a:cs typeface="Montserrat"/>
                <a:sym typeface="Montserrat"/>
              </a:rPr>
              <a:t>        Como apresentado, o desperdício de alimentos não agrava apenas a fome: os prejuízos econômicos e ambientais são igualmente graves. A falta de conhecimento sobre o armazenamento e a cultura do excesso acabam trazendo consequências inimagináveis como inclusive o aumento no preço de alimentos em geral ,  possível de enxergar na situação brasileira atual.</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endParaRPr>
          </a:p>
        </p:txBody>
      </p:sp>
      <p:sp>
        <p:nvSpPr>
          <p:cNvPr id="243" name="Google Shape;243;p2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p:nvPr/>
        </p:nvSpPr>
        <p:spPr>
          <a:xfrm>
            <a:off x="0" y="760925"/>
            <a:ext cx="7560000" cy="99312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nvSpPr>
        <p:spPr>
          <a:xfrm>
            <a:off x="720000" y="2120900"/>
            <a:ext cx="6120000" cy="2919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o entendimento do problema e da definição do que a equipe considera como causas e consequências do mesmo, é possível </a:t>
            </a:r>
            <a:r>
              <a:rPr b="1" lang="pt-BR" sz="1200">
                <a:solidFill>
                  <a:srgbClr val="FFFFFF"/>
                </a:solidFill>
                <a:latin typeface="Montserrat"/>
                <a:ea typeface="Montserrat"/>
                <a:cs typeface="Montserrat"/>
                <a:sym typeface="Montserrat"/>
              </a:rPr>
              <a:t>categorizar a pesquisa</a:t>
            </a:r>
            <a:r>
              <a:rPr lang="pt-BR" sz="1200">
                <a:solidFill>
                  <a:srgbClr val="FFFFFF"/>
                </a:solidFill>
                <a:latin typeface="Montserrat"/>
                <a:ea typeface="Montserrat"/>
                <a:cs typeface="Montserrat"/>
                <a:sym typeface="Montserrat"/>
              </a:rPr>
              <a:t> sobre o problema “Descontrole da quantidade e durabilidade dos alimentos em casa” nos seguintes temas:</a:t>
            </a:r>
            <a:endParaRPr sz="12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Armazenamento de alimentos</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Consumo de alimentos</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Desperdício de alimentos</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Superprodução de lixo</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Cultura do consumo de alimentos</a:t>
            </a:r>
            <a:endParaRPr sz="11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Em seguida, cabe definir quais serão as questões a serem pesquisadas no momento da busca por respostas com os envolvidos. Após reuniões da equipe de projeto, foi possível listar 13 questões de pesquisa para o desenvolvimento da solução, estão apresentadas a seguir e foram divididas de acordo com os tipos:</a:t>
            </a:r>
            <a:endParaRPr sz="12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Descritiva: tem foco de descrever o que está acontecendo, o que existe, qual o estado do problema.</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Relacional: tem foco direcionado para a identificação da relação entre duas ou mais variáveis.</a:t>
            </a:r>
            <a:endParaRPr sz="1100">
              <a:solidFill>
                <a:srgbClr val="FFFFFF"/>
              </a:solidFill>
              <a:latin typeface="Montserrat"/>
              <a:ea typeface="Montserrat"/>
              <a:cs typeface="Montserrat"/>
              <a:sym typeface="Montserrat"/>
            </a:endParaRPr>
          </a:p>
          <a:p>
            <a:pPr indent="-298450" lvl="0" marL="4572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Causal: tem foco em determinar se uma ou mais variáveis afetam um ou mais fatores em um ambiente.</a:t>
            </a:r>
            <a:endParaRPr sz="11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50" name="Google Shape;250;p30"/>
          <p:cNvSpPr txBox="1"/>
          <p:nvPr/>
        </p:nvSpPr>
        <p:spPr>
          <a:xfrm>
            <a:off x="720000" y="767900"/>
            <a:ext cx="6120000" cy="13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1.5 QUESTÕES DE PESQUISA</a:t>
            </a:r>
            <a:endParaRPr>
              <a:solidFill>
                <a:srgbClr val="FFFFFF"/>
              </a:solidFill>
            </a:endParaRPr>
          </a:p>
        </p:txBody>
      </p:sp>
      <p:pic>
        <p:nvPicPr>
          <p:cNvPr id="251" name="Google Shape;251;p30"/>
          <p:cNvPicPr preferRelativeResize="0"/>
          <p:nvPr/>
        </p:nvPicPr>
        <p:blipFill rotWithShape="1">
          <a:blip r:embed="rId3">
            <a:alphaModFix/>
          </a:blip>
          <a:srcRect b="4607" l="0" r="0" t="0"/>
          <a:stretch/>
        </p:blipFill>
        <p:spPr>
          <a:xfrm>
            <a:off x="152950" y="6481150"/>
            <a:ext cx="7254101" cy="3192014"/>
          </a:xfrm>
          <a:prstGeom prst="rect">
            <a:avLst/>
          </a:prstGeom>
          <a:noFill/>
          <a:ln>
            <a:noFill/>
          </a:ln>
        </p:spPr>
      </p:pic>
      <p:sp>
        <p:nvSpPr>
          <p:cNvPr id="252" name="Google Shape;252;p3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p:nvPr/>
        </p:nvSpPr>
        <p:spPr>
          <a:xfrm>
            <a:off x="0" y="8684025"/>
            <a:ext cx="7560000" cy="20082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txBox="1"/>
          <p:nvPr/>
        </p:nvSpPr>
        <p:spPr>
          <a:xfrm>
            <a:off x="719875" y="857875"/>
            <a:ext cx="6120000" cy="207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1.6 HIPÓTES</a:t>
            </a:r>
            <a:r>
              <a:rPr b="1" lang="pt-BR" sz="3600">
                <a:solidFill>
                  <a:srgbClr val="191769"/>
                </a:solidFill>
                <a:latin typeface="Montserrat"/>
                <a:ea typeface="Montserrat"/>
                <a:cs typeface="Montserrat"/>
                <a:sym typeface="Montserrat"/>
              </a:rPr>
              <a:t>E</a:t>
            </a:r>
            <a:r>
              <a:rPr b="1" lang="pt-BR" sz="3600">
                <a:solidFill>
                  <a:srgbClr val="191769"/>
                </a:solidFill>
                <a:latin typeface="Montserrat"/>
                <a:ea typeface="Montserrat"/>
                <a:cs typeface="Montserrat"/>
                <a:sym typeface="Montserrat"/>
              </a:rPr>
              <a:t>S </a:t>
            </a:r>
            <a:endParaRPr b="1" sz="36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a:t>
            </a:r>
            <a:r>
              <a:rPr lang="pt-BR" sz="1200">
                <a:solidFill>
                  <a:srgbClr val="191769"/>
                </a:solidFill>
                <a:latin typeface="Montserrat"/>
                <a:ea typeface="Montserrat"/>
                <a:cs typeface="Montserrat"/>
                <a:sym typeface="Montserrat"/>
              </a:rPr>
              <a:t> Após a finalização das entrevistas semi-estruturadas, recolhimento do resultado do formulário online e buscas em publicações, demos início a criação das hipóteses de pesquisa. Foi de extrema importância essa etapa pois nos fez entender com mais clareza o teor do problema que estamos abordando. A seguir as hipóteses de pesquisa elaboradas: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endParaRPr>
          </a:p>
        </p:txBody>
      </p:sp>
      <p:sp>
        <p:nvSpPr>
          <p:cNvPr id="259" name="Google Shape;259;p31"/>
          <p:cNvSpPr txBox="1"/>
          <p:nvPr/>
        </p:nvSpPr>
        <p:spPr>
          <a:xfrm>
            <a:off x="720000" y="2796725"/>
            <a:ext cx="6120000" cy="728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rgbClr val="191769"/>
                </a:solidFill>
                <a:latin typeface="Montserrat"/>
                <a:ea typeface="Montserrat"/>
                <a:cs typeface="Montserrat"/>
                <a:sym typeface="Montserrat"/>
              </a:rPr>
              <a:t>1- “A falta de informação contribui para o desperdício dos alimentos.”</a:t>
            </a:r>
            <a:endParaRPr b="1"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As pessoas não possuem as informações corretas sobre como deve ser feito o armazenamento adequado de certos alimentos e isso influencia diretamente em quanto tempo o alimento vai durar.</a:t>
            </a:r>
            <a:endParaRPr sz="1200">
              <a:solidFill>
                <a:srgbClr val="191769"/>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191769"/>
                </a:solidFill>
                <a:latin typeface="Montserrat"/>
                <a:ea typeface="Montserrat"/>
                <a:cs typeface="Montserrat"/>
                <a:sym typeface="Montserrat"/>
              </a:rPr>
              <a:t>2- “A forma de guardar os alimentos influencia na sua durabilidade.”</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A forma de guardar difere dependendo do ambiente(pois existe a variação de temperatura, clima e umidade). Além de existir um esquecimento de certos alimentos armazenados.</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191769"/>
                </a:solidFill>
                <a:latin typeface="Montserrat"/>
                <a:ea typeface="Montserrat"/>
                <a:cs typeface="Montserrat"/>
                <a:sym typeface="Montserrat"/>
              </a:rPr>
              <a:t>3- “Cultura da fartura devido a eventos ligados a hiperinflação.”</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Entre os anos de 1980 e 1990, houve a era da hiperinflação, os preços dos produtos oscilava muito e isso levava as pessoas a comprarem muito e de uma única vez. Isso deu início a crença do  “Melhor sobrar do que faltar.”, dando uma super abertura ao desperdício de alimentos.</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191769"/>
                </a:solidFill>
                <a:latin typeface="Montserrat"/>
                <a:ea typeface="Montserrat"/>
                <a:cs typeface="Montserrat"/>
                <a:sym typeface="Montserrat"/>
              </a:rPr>
              <a:t>4- “Existe um perfil de alimentos que são mais desperdiçados.”</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Existem certos alimentos, como os laticínios, que são mais desperdiçados pelas famílias, pela sua validade ser mais curta.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191769"/>
                </a:solidFill>
                <a:latin typeface="Montserrat"/>
                <a:ea typeface="Montserrat"/>
                <a:cs typeface="Montserrat"/>
                <a:sym typeface="Montserrat"/>
              </a:rPr>
              <a:t>5- “Atinge as pessoas mais responsáveis pelo lar.”</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Como são pessoas com uma faixa etária maior, por mais que não tenham passado, muitas delas, pelo período de alta volatilidade da moeda, pode-se considerar uma geração muito próxima das que os influenciou diretamente.</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191769"/>
              </a:solidFill>
              <a:latin typeface="Montserrat"/>
              <a:ea typeface="Montserrat"/>
              <a:cs typeface="Montserrat"/>
              <a:sym typeface="Montserrat"/>
            </a:endParaRPr>
          </a:p>
        </p:txBody>
      </p:sp>
      <p:sp>
        <p:nvSpPr>
          <p:cNvPr id="260" name="Google Shape;260;p3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SUMÁRIO</a:t>
            </a:r>
            <a:endParaRPr b="1" sz="4800">
              <a:solidFill>
                <a:srgbClr val="191769"/>
              </a:solidFill>
              <a:latin typeface="Montserrat"/>
              <a:ea typeface="Montserrat"/>
              <a:cs typeface="Montserrat"/>
              <a:sym typeface="Montserrat"/>
            </a:endParaRPr>
          </a:p>
        </p:txBody>
      </p:sp>
      <p:graphicFrame>
        <p:nvGraphicFramePr>
          <p:cNvPr id="75" name="Google Shape;75;p14"/>
          <p:cNvGraphicFramePr/>
          <p:nvPr/>
        </p:nvGraphicFramePr>
        <p:xfrm>
          <a:off x="720000" y="2402900"/>
          <a:ext cx="3000000" cy="3000000"/>
        </p:xfrm>
        <a:graphic>
          <a:graphicData uri="http://schemas.openxmlformats.org/drawingml/2006/table">
            <a:tbl>
              <a:tblPr>
                <a:noFill/>
                <a:tableStyleId>{F66E602E-AF00-4831-AD80-82664CCCB525}</a:tableStyleId>
              </a:tblPr>
              <a:tblGrid>
                <a:gridCol w="5385575"/>
                <a:gridCol w="734425"/>
              </a:tblGrid>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EQUIPE DE PROJETO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 PROBLEMA</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1.1 INTRODUÇÃO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1.2 IMERSÃO ATRAVÉS DE ENTREVISTAS E FORMULÁRIO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1.2.1 Entrevistas Semi-estruturadas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1.2.2 Formulário Online</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1.3 MATRIZ CSD</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1.4 CAUSAS E </a:t>
                      </a:r>
                      <a:r>
                        <a:rPr lang="pt-BR" sz="1100">
                          <a:solidFill>
                            <a:srgbClr val="191769"/>
                          </a:solidFill>
                          <a:latin typeface="Montserrat"/>
                          <a:ea typeface="Montserrat"/>
                          <a:cs typeface="Montserrat"/>
                          <a:sym typeface="Montserrat"/>
                        </a:rPr>
                        <a:t>CONSEQUÊNCIAS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1.5 QUESTÕES DE PESQUISA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1.6 HIPÓTESES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25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 ENVOLVIDOS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21</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 REFERENCIAIS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794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3.1 REFERENCIAIS TEÓRICOS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3.2 REFERENCIAIS TÉCNICOS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just">
                        <a:lnSpc>
                          <a:spcPct val="107916"/>
                        </a:lnSpc>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3.2.1 </a:t>
                      </a:r>
                      <a:r>
                        <a:rPr lang="pt-BR" sz="1100">
                          <a:solidFill>
                            <a:srgbClr val="191769"/>
                          </a:solidFill>
                          <a:latin typeface="Montserrat"/>
                          <a:ea typeface="Montserrat"/>
                          <a:cs typeface="Montserrat"/>
                          <a:sym typeface="Montserrat"/>
                        </a:rPr>
                        <a:t>METODOLOGIAS DE SEPARAÇÃO DE ALIMENTOS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just">
                        <a:lnSpc>
                          <a:spcPct val="107916"/>
                        </a:lnSpc>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3.2.2 Gestão e estoque de alimentos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3.2.3 Aplicações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4. REQUISITOS TÉCNICOS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4.1 RECURSOS E LIMITAÇÕES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4.2 JUSTIFICATIVA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5. CRITÉRIOS DE PROCESSO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5</a:t>
                      </a:r>
                      <a:r>
                        <a:rPr lang="pt-BR" sz="1100">
                          <a:solidFill>
                            <a:srgbClr val="191769"/>
                          </a:solidFill>
                          <a:latin typeface="Montserrat"/>
                          <a:ea typeface="Montserrat"/>
                          <a:cs typeface="Montserrat"/>
                          <a:sym typeface="Montserrat"/>
                        </a:rPr>
                        <a:t>.1 PLANEJADO X REALIZADO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5</a:t>
                      </a:r>
                      <a:r>
                        <a:rPr lang="pt-BR" sz="1100">
                          <a:solidFill>
                            <a:srgbClr val="191769"/>
                          </a:solidFill>
                          <a:latin typeface="Montserrat"/>
                          <a:ea typeface="Montserrat"/>
                          <a:cs typeface="Montserrat"/>
                          <a:sym typeface="Montserrat"/>
                        </a:rPr>
                        <a:t>.2 METODOLOGIA E FERRAMENTAS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5</a:t>
                      </a:r>
                      <a:r>
                        <a:rPr lang="pt-BR" sz="1100">
                          <a:solidFill>
                            <a:srgbClr val="191769"/>
                          </a:solidFill>
                          <a:latin typeface="Montserrat"/>
                          <a:ea typeface="Montserrat"/>
                          <a:cs typeface="Montserrat"/>
                          <a:sym typeface="Montserrat"/>
                        </a:rPr>
                        <a:t>.3 PONTOS FORTES E DE MELHORIA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ANEXOS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76" name="Google Shape;76;p14"/>
          <p:cNvSpPr/>
          <p:nvPr/>
        </p:nvSpPr>
        <p:spPr>
          <a:xfrm>
            <a:off x="5670000" y="0"/>
            <a:ext cx="1890000" cy="4494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780000" y="0"/>
            <a:ext cx="1890000" cy="4494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1890000" y="0"/>
            <a:ext cx="1890000" cy="4494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0" y="0"/>
            <a:ext cx="1890000" cy="4494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p:nvPr/>
        </p:nvSpPr>
        <p:spPr>
          <a:xfrm>
            <a:off x="0" y="0"/>
            <a:ext cx="7560000" cy="6141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txBox="1"/>
          <p:nvPr/>
        </p:nvSpPr>
        <p:spPr>
          <a:xfrm>
            <a:off x="720000" y="1037250"/>
            <a:ext cx="6120000" cy="8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FFFFFF"/>
                </a:solidFill>
                <a:latin typeface="Montserrat"/>
                <a:ea typeface="Montserrat"/>
                <a:cs typeface="Montserrat"/>
                <a:sym typeface="Montserrat"/>
              </a:rPr>
              <a:t> </a:t>
            </a:r>
            <a:r>
              <a:rPr b="1" lang="pt-BR" sz="3000">
                <a:solidFill>
                  <a:srgbClr val="FFFFFF"/>
                </a:solidFill>
                <a:latin typeface="Montserrat"/>
                <a:ea typeface="Montserrat"/>
                <a:cs typeface="Montserrat"/>
                <a:sym typeface="Montserrat"/>
              </a:rPr>
              <a:t>Cronologia dos fatos </a:t>
            </a:r>
            <a:endParaRPr b="1" sz="3000">
              <a:solidFill>
                <a:srgbClr val="FFFFFF"/>
              </a:solidFill>
              <a:latin typeface="Montserrat"/>
              <a:ea typeface="Montserrat"/>
              <a:cs typeface="Montserrat"/>
              <a:sym typeface="Montserrat"/>
            </a:endParaRPr>
          </a:p>
        </p:txBody>
      </p:sp>
      <p:pic>
        <p:nvPicPr>
          <p:cNvPr id="267" name="Google Shape;267;p32"/>
          <p:cNvPicPr preferRelativeResize="0"/>
          <p:nvPr/>
        </p:nvPicPr>
        <p:blipFill>
          <a:blip r:embed="rId3">
            <a:alphaModFix/>
          </a:blip>
          <a:stretch>
            <a:fillRect/>
          </a:stretch>
        </p:blipFill>
        <p:spPr>
          <a:xfrm>
            <a:off x="720001" y="3379550"/>
            <a:ext cx="6119993" cy="2500812"/>
          </a:xfrm>
          <a:prstGeom prst="rect">
            <a:avLst/>
          </a:prstGeom>
          <a:noFill/>
          <a:ln>
            <a:noFill/>
          </a:ln>
        </p:spPr>
      </p:pic>
      <p:sp>
        <p:nvSpPr>
          <p:cNvPr id="268" name="Google Shape;268;p3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269" name="Google Shape;269;p32"/>
          <p:cNvSpPr txBox="1"/>
          <p:nvPr/>
        </p:nvSpPr>
        <p:spPr>
          <a:xfrm>
            <a:off x="720000" y="1760550"/>
            <a:ext cx="6120000" cy="1602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sz="1100">
              <a:solidFill>
                <a:srgbClr val="FFFFFF"/>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Mesmo que essas hipóteses tenham sido construídas baseadas em diferentes pesquisas, podemos traçar uma linha cronológica de ordem de acontecimentos: o fator histórico cria a cultura da fartura que, por sua vez, constitui uma concretização da desinformação, afetando as faixas etárias mais próximas da época de hiperinflação, trazendo a dificuldade de aderir a novas informações. O gráfico a seguir apresenta tal hipótese cronológica.</a:t>
            </a:r>
            <a:endParaRPr sz="12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5" name="Google Shape;275;p3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276" name="Google Shape;276;p33"/>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277" name="Google Shape;277;p33"/>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278" name="Google Shape;278;p33"/>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
        <p:nvSpPr>
          <p:cNvPr id="279" name="Google Shape;279;p33"/>
          <p:cNvSpPr txBox="1"/>
          <p:nvPr/>
        </p:nvSpPr>
        <p:spPr>
          <a:xfrm>
            <a:off x="708300" y="77303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2</a:t>
            </a:r>
            <a:endParaRPr b="1" sz="20000">
              <a:solidFill>
                <a:srgbClr val="FFFFFF"/>
              </a:solidFill>
              <a:latin typeface="Montserrat"/>
              <a:ea typeface="Montserrat"/>
              <a:cs typeface="Montserrat"/>
              <a:sym typeface="Montserrat"/>
            </a:endParaRPr>
          </a:p>
        </p:txBody>
      </p:sp>
      <p:sp>
        <p:nvSpPr>
          <p:cNvPr id="280" name="Google Shape;280;p33"/>
          <p:cNvSpPr txBox="1"/>
          <p:nvPr/>
        </p:nvSpPr>
        <p:spPr>
          <a:xfrm>
            <a:off x="708300" y="688050"/>
            <a:ext cx="61434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ENVOLVIDOS</a:t>
            </a:r>
            <a:endParaRPr b="1" sz="6500">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txBox="1"/>
          <p:nvPr/>
        </p:nvSpPr>
        <p:spPr>
          <a:xfrm>
            <a:off x="1004800" y="28569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txBox="1"/>
          <p:nvPr/>
        </p:nvSpPr>
        <p:spPr>
          <a:xfrm>
            <a:off x="689800" y="2046000"/>
            <a:ext cx="6143400" cy="2505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Ainda no processo de imersão sobre o problema, foi necessário mapear os agentes envolvidos que se relacionam com o problema de forma direta ou indireta. Para isso, foi produzido um Mapa de Stakeholders.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Considerando que os alvos são os mais beneficiados diretamente ou têm interesse em contribuir para a solução do problema; que os atores diretos são as pessoas estão imediatamente ligadas ao desafio ou impactadas por ele. Tem capacidade de influenciar a ideia/mobilizar outras pessoas;  e atores indiretos são as pessoas que não estão relacionados diretamente ao desafio, mas podem ser necessários em parcerias futuras para solucioná-lo; a seguir, a formação do mapa com as respectivas justificativas sobre stakeholders envolvidos nessa questão:</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88" name="Google Shape;288;p34"/>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2</a:t>
            </a:r>
            <a:r>
              <a:rPr b="1" lang="pt-BR" sz="4800">
                <a:solidFill>
                  <a:srgbClr val="FFFFFF"/>
                </a:solidFill>
                <a:latin typeface="Montserrat"/>
                <a:ea typeface="Montserrat"/>
                <a:cs typeface="Montserrat"/>
                <a:sym typeface="Montserrat"/>
              </a:rPr>
              <a:t>. </a:t>
            </a:r>
            <a:r>
              <a:rPr b="1" lang="pt-BR" sz="4800">
                <a:solidFill>
                  <a:schemeClr val="lt1"/>
                </a:solidFill>
                <a:latin typeface="Montserrat"/>
                <a:ea typeface="Montserrat"/>
                <a:cs typeface="Montserrat"/>
                <a:sym typeface="Montserrat"/>
              </a:rPr>
              <a:t>ENVOLVIDOS</a:t>
            </a:r>
            <a:endParaRPr b="1" sz="4800">
              <a:solidFill>
                <a:schemeClr val="lt1"/>
              </a:solidFill>
              <a:latin typeface="Montserrat"/>
              <a:ea typeface="Montserrat"/>
              <a:cs typeface="Montserrat"/>
              <a:sym typeface="Montserrat"/>
            </a:endParaRPr>
          </a:p>
        </p:txBody>
      </p:sp>
      <p:pic>
        <p:nvPicPr>
          <p:cNvPr id="289" name="Google Shape;289;p34"/>
          <p:cNvPicPr preferRelativeResize="0"/>
          <p:nvPr/>
        </p:nvPicPr>
        <p:blipFill>
          <a:blip r:embed="rId3">
            <a:alphaModFix/>
          </a:blip>
          <a:stretch>
            <a:fillRect/>
          </a:stretch>
        </p:blipFill>
        <p:spPr>
          <a:xfrm>
            <a:off x="689800" y="4622950"/>
            <a:ext cx="6173600" cy="3403402"/>
          </a:xfrm>
          <a:prstGeom prst="rect">
            <a:avLst/>
          </a:prstGeom>
          <a:noFill/>
          <a:ln>
            <a:noFill/>
          </a:ln>
        </p:spPr>
      </p:pic>
      <p:sp>
        <p:nvSpPr>
          <p:cNvPr id="290" name="Google Shape;290;p34"/>
          <p:cNvSpPr txBox="1"/>
          <p:nvPr/>
        </p:nvSpPr>
        <p:spPr>
          <a:xfrm>
            <a:off x="689800" y="8218200"/>
            <a:ext cx="6143400" cy="85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solidFill>
                  <a:srgbClr val="FFFFFF"/>
                </a:solidFill>
                <a:latin typeface="Montserrat"/>
                <a:ea typeface="Montserrat"/>
                <a:cs typeface="Montserrat"/>
                <a:sym typeface="Montserrat"/>
              </a:rPr>
              <a:t>	Nesse sentido, após entendimento dos stakeholders, foi definido o público-alvo para que o trabalho foque os esforços em atender suas demandas. Foi considerado o acesso da equipe de projeto a essas pessoas, uma localização geográfica específica e um perfil socioeconômico:</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91" name="Google Shape;291;p34"/>
          <p:cNvSpPr txBox="1"/>
          <p:nvPr/>
        </p:nvSpPr>
        <p:spPr>
          <a:xfrm>
            <a:off x="720000" y="9178750"/>
            <a:ext cx="6143400" cy="793200"/>
          </a:xfrm>
          <a:prstGeom prst="rect">
            <a:avLst/>
          </a:prstGeom>
          <a:solidFill>
            <a:srgbClr val="FFC92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pt-BR" sz="1200">
                <a:solidFill>
                  <a:srgbClr val="191769"/>
                </a:solidFill>
                <a:latin typeface="Montserrat"/>
                <a:ea typeface="Montserrat"/>
                <a:cs typeface="Montserrat"/>
                <a:sym typeface="Montserrat"/>
              </a:rPr>
              <a:t>P</a:t>
            </a:r>
            <a:r>
              <a:rPr b="1" lang="pt-BR" sz="1200">
                <a:solidFill>
                  <a:srgbClr val="191769"/>
                </a:solidFill>
                <a:latin typeface="Montserrat"/>
                <a:ea typeface="Montserrat"/>
                <a:cs typeface="Montserrat"/>
                <a:sym typeface="Montserrat"/>
              </a:rPr>
              <a:t>úblico-alvo: pessoas administradoras do lar, localizadas na Região Metropolitana do Recife, com perfil econômico de classe média, de qualquer faixa etária e perfil social.</a:t>
            </a:r>
            <a:endParaRPr b="1" sz="1200">
              <a:solidFill>
                <a:srgbClr val="191769"/>
              </a:solidFill>
              <a:latin typeface="Montserrat"/>
              <a:ea typeface="Montserrat"/>
              <a:cs typeface="Montserrat"/>
              <a:sym typeface="Montserrat"/>
            </a:endParaRPr>
          </a:p>
        </p:txBody>
      </p:sp>
      <p:sp>
        <p:nvSpPr>
          <p:cNvPr id="292" name="Google Shape;292;p3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p:nvPr/>
        </p:nvSpPr>
        <p:spPr>
          <a:xfrm>
            <a:off x="0" y="6482000"/>
            <a:ext cx="7560000" cy="42102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txBox="1"/>
          <p:nvPr/>
        </p:nvSpPr>
        <p:spPr>
          <a:xfrm>
            <a:off x="708300" y="815525"/>
            <a:ext cx="6143400" cy="562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latin typeface="Montserrat"/>
                <a:ea typeface="Montserrat"/>
                <a:cs typeface="Montserrat"/>
                <a:sym typeface="Montserrat"/>
              </a:rPr>
              <a:t>          Como foi citado anteriormente no tópico sobre o formulário online, o artigo “Quais os porquês do desperdício de alimentos entre consumidores? Compreendendo o comportamento do consumidor para delinear soluções.”, de ARAÚJO, G. P. de, foi usado como base teórica para entender e aplicar no formulário que foi criado no início da pesquisa. O autor apresenta perfis comportamentais de consumidores dentro do tema do desperdício de alimentos e tais perfis foram usados como base para </a:t>
            </a:r>
            <a:r>
              <a:rPr b="1" lang="pt-BR" sz="1200">
                <a:latin typeface="Montserrat"/>
                <a:ea typeface="Montserrat"/>
                <a:cs typeface="Montserrat"/>
                <a:sym typeface="Montserrat"/>
              </a:rPr>
              <a:t>entender os padrões de comportamento dos envolvidos</a:t>
            </a:r>
            <a:r>
              <a:rPr lang="pt-BR" sz="1200">
                <a:latin typeface="Montserrat"/>
                <a:ea typeface="Montserrat"/>
                <a:cs typeface="Montserrat"/>
                <a:sym typeface="Montserrat"/>
              </a:rPr>
              <a:t>. A seguir, os seguintes perfis comportamentais que foram considerados para este trabalho:</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pt-BR" sz="1200">
                <a:latin typeface="Montserrat"/>
                <a:ea typeface="Montserrat"/>
                <a:cs typeface="Montserrat"/>
                <a:sym typeface="Montserrat"/>
              </a:rPr>
              <a:t>Cozinheiros abundantes: Preparo excessivo recorrente; compra abundante; amplo estoque.</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pt-BR" sz="1200">
                <a:latin typeface="Montserrat"/>
                <a:ea typeface="Montserrat"/>
                <a:cs typeface="Montserrat"/>
                <a:sym typeface="Montserrat"/>
              </a:rPr>
              <a:t>Mães carinhosas: Apreciação das refeições em família; hospitalidade; senso de carinho pela família.</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pt-BR" sz="1200">
                <a:latin typeface="Montserrat"/>
                <a:ea typeface="Montserrat"/>
                <a:cs typeface="Montserrat"/>
                <a:sym typeface="Montserrat"/>
              </a:rPr>
              <a:t>Procrastinadores: Alimentos “esquecidos” na geladeira e/ou despensa; tempo de maturação para o desperdício.</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pt-BR" sz="1200">
                <a:latin typeface="Montserrat"/>
                <a:ea typeface="Montserrat"/>
                <a:cs typeface="Montserrat"/>
                <a:sym typeface="Montserrat"/>
              </a:rPr>
              <a:t>Desperdiçadores de sobras: Alimento sinaliza riqueza; preconceito com o consumo de sobras; consumo de sobras percebido como hábito mesquinho; baixa percepção do desperdício como problema econômico e ambiental. </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pt-BR" sz="1200">
                <a:latin typeface="Montserrat"/>
                <a:ea typeface="Montserrat"/>
                <a:cs typeface="Montserrat"/>
                <a:sym typeface="Montserrat"/>
              </a:rPr>
              <a:t>Consumidores versáteis: Habilidade para reinventar a sobra da refeição; planejamento das compras e refeições; uso de receitas; consciência sobre desperdício de alimentos. </a:t>
            </a:r>
            <a:endParaRPr sz="1200">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latin typeface="Montserrat"/>
                <a:ea typeface="Montserrat"/>
                <a:cs typeface="Montserrat"/>
                <a:sym typeface="Montserrat"/>
              </a:rPr>
              <a:t>Unindo o conhecimento teórico com a aplicação prática no formulário online, foi possível entender que nosso público-alvo possui como principais características de fazer refeições produzidas em outro dia e esquecem alimentos </a:t>
            </a:r>
            <a:r>
              <a:rPr lang="pt-BR" sz="1200">
                <a:solidFill>
                  <a:schemeClr val="dk1"/>
                </a:solidFill>
                <a:latin typeface="Montserrat"/>
                <a:ea typeface="Montserrat"/>
                <a:cs typeface="Montserrat"/>
                <a:sym typeface="Montserrat"/>
              </a:rPr>
              <a:t>na geladeira/despensa.</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latin typeface="Montserrat"/>
              <a:ea typeface="Montserrat"/>
              <a:cs typeface="Montserrat"/>
              <a:sym typeface="Montserrat"/>
            </a:endParaRPr>
          </a:p>
        </p:txBody>
      </p:sp>
      <p:sp>
        <p:nvSpPr>
          <p:cNvPr id="300" name="Google Shape;300;p3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07" name="Google Shape;307;p36"/>
          <p:cNvPicPr preferRelativeResize="0"/>
          <p:nvPr/>
        </p:nvPicPr>
        <p:blipFill rotWithShape="1">
          <a:blip r:embed="rId3">
            <a:alphaModFix/>
          </a:blip>
          <a:srcRect b="36100" l="14783" r="49703" t="35130"/>
          <a:stretch/>
        </p:blipFill>
        <p:spPr>
          <a:xfrm rot="-1078604">
            <a:off x="3133901" y="3114725"/>
            <a:ext cx="3795074" cy="3074550"/>
          </a:xfrm>
          <a:prstGeom prst="rect">
            <a:avLst/>
          </a:prstGeom>
          <a:noFill/>
          <a:ln>
            <a:noFill/>
          </a:ln>
        </p:spPr>
      </p:pic>
      <p:pic>
        <p:nvPicPr>
          <p:cNvPr id="308" name="Google Shape;308;p36"/>
          <p:cNvPicPr preferRelativeResize="0"/>
          <p:nvPr/>
        </p:nvPicPr>
        <p:blipFill rotWithShape="1">
          <a:blip r:embed="rId3">
            <a:alphaModFix/>
          </a:blip>
          <a:srcRect b="36100" l="14783" r="49703" t="35130"/>
          <a:stretch/>
        </p:blipFill>
        <p:spPr>
          <a:xfrm rot="-2848648">
            <a:off x="-2550575" y="6179638"/>
            <a:ext cx="5443623" cy="4410099"/>
          </a:xfrm>
          <a:prstGeom prst="rect">
            <a:avLst/>
          </a:prstGeom>
          <a:noFill/>
          <a:ln>
            <a:noFill/>
          </a:ln>
        </p:spPr>
      </p:pic>
      <p:pic>
        <p:nvPicPr>
          <p:cNvPr id="309" name="Google Shape;309;p36"/>
          <p:cNvPicPr preferRelativeResize="0"/>
          <p:nvPr/>
        </p:nvPicPr>
        <p:blipFill rotWithShape="1">
          <a:blip r:embed="rId3">
            <a:alphaModFix/>
          </a:blip>
          <a:srcRect b="36100" l="14783" r="49703" t="35130"/>
          <a:stretch/>
        </p:blipFill>
        <p:spPr>
          <a:xfrm>
            <a:off x="-1175000" y="-707225"/>
            <a:ext cx="2943775" cy="2384875"/>
          </a:xfrm>
          <a:prstGeom prst="rect">
            <a:avLst/>
          </a:prstGeom>
          <a:noFill/>
          <a:ln>
            <a:noFill/>
          </a:ln>
        </p:spPr>
      </p:pic>
      <p:sp>
        <p:nvSpPr>
          <p:cNvPr id="310" name="Google Shape;310;p36"/>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REFERENCIAL</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311" name="Google Shape;311;p36"/>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3</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txBox="1"/>
          <p:nvPr/>
        </p:nvSpPr>
        <p:spPr>
          <a:xfrm>
            <a:off x="708300" y="3260900"/>
            <a:ext cx="6143400" cy="6729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100">
                <a:solidFill>
                  <a:srgbClr val="FFFFFF"/>
                </a:solidFill>
                <a:latin typeface="Montserrat"/>
                <a:ea typeface="Montserrat"/>
                <a:cs typeface="Montserrat"/>
                <a:sym typeface="Montserrat"/>
              </a:rPr>
              <a:t>Partindo do pressuposto que os alimentos são muito diferentes entre si, de incontáveis tipos, cores, aspectos... existem inúmeras formas de lidar com a conserva de cada um deles. De laticínios à carnes, como o prazo de validade bem diferentes, existem fatores que determinam quando o alimento consegue durar, em média (quem faz esse papel no Brasil é a agência governamental ANVISA - buscando usar todos os procedimentos, rotina e métodos considerados adequados para o melhor resultado possível).</a:t>
            </a:r>
            <a:endParaRPr sz="11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rgbClr val="FFFFFF"/>
                </a:solidFill>
                <a:latin typeface="Montserrat"/>
                <a:ea typeface="Montserrat"/>
                <a:cs typeface="Montserrat"/>
                <a:sym typeface="Montserrat"/>
              </a:rPr>
              <a:t>Mas por que tanto cuidado no controle com a validade alimentar? </a:t>
            </a:r>
            <a:endParaRPr sz="11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100">
                <a:solidFill>
                  <a:srgbClr val="FFFFFF"/>
                </a:solidFill>
                <a:latin typeface="Montserrat"/>
                <a:ea typeface="Montserrat"/>
                <a:cs typeface="Montserrat"/>
                <a:sym typeface="Montserrat"/>
              </a:rPr>
              <a:t>Como o ato de alimentar-se consiste na ingestão via bucal, tudo aquilo que passa a diante disso gera efeitos no corpo (desde grandes a quase imperceptíveis). E, basicamente, o que ocorre quando essa ingestão é feita, ela produz tanto efeitos benéficos (como suprir o seu corpo, por exemplo) quanto maléficos (deteriorando-o, provocando efeitos nocivos a saúde do consumidor); e o que determina isso advém do tipo de alimento e da forma com que ele estava antes da ingestão. Por isso existem profissionais trabalhando e buscando diariamente a melhor forma de conservá-lo.</a:t>
            </a:r>
            <a:endParaRPr sz="11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Porém, não somente o que ocorre com a comida antes de chegar nas mãos do comprador é o que determina sua procedência higiênica e de conservação. Existem alguma etapas muito importante a serem seguidas com os alimentos desde o momento da aquisição (determinadas por Leonardo Escudeiro de Oliveira - mestre em farmácia pela faculdade de Lisboa-Portugal - no artigo ‘Segurança Alimentar na Preparação de Alimentos em Casa’, de 2017). Deve-se prestar atenção nos rótulos na compra (e caso sejam alimentos não rotulados, como frutas e legumes, observá-los se estão frescos); a limpeza dos alimentos, uma das fases mais importantes, é onde se deve higienizar todos os alimentos - evitando grande parte das contaminações alimentares; higiene pessoal no momento da preparação dos alimentos para não contaminá-lo; limpeza de utensílios e superfícies; a higienização do local de armazenamento dos alimentos - a cozinha por inteiro; efetuar uma separação adequada dos alimentos; e por último, onde ocorre a maior parte dos erros que levam a algum tipo de infecção, é a confecção dos alimentos - não chegar a temperatura ideal para a morte das bactérias na parte interna de certos alimentos.</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18" name="Google Shape;318;p37"/>
          <p:cNvSpPr txBox="1"/>
          <p:nvPr/>
        </p:nvSpPr>
        <p:spPr>
          <a:xfrm>
            <a:off x="708300" y="5676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3. </a:t>
            </a:r>
            <a:r>
              <a:rPr b="1" lang="pt-BR" sz="4800">
                <a:solidFill>
                  <a:schemeClr val="lt1"/>
                </a:solidFill>
                <a:latin typeface="Montserrat"/>
                <a:ea typeface="Montserrat"/>
                <a:cs typeface="Montserrat"/>
                <a:sym typeface="Montserrat"/>
              </a:rPr>
              <a:t>REFERENCIAL</a:t>
            </a:r>
            <a:endParaRPr b="1" sz="4800">
              <a:solidFill>
                <a:schemeClr val="lt1"/>
              </a:solidFill>
              <a:latin typeface="Montserrat"/>
              <a:ea typeface="Montserrat"/>
              <a:cs typeface="Montserrat"/>
              <a:sym typeface="Montserrat"/>
            </a:endParaRPr>
          </a:p>
        </p:txBody>
      </p:sp>
      <p:sp>
        <p:nvSpPr>
          <p:cNvPr id="319" name="Google Shape;319;p37"/>
          <p:cNvSpPr txBox="1"/>
          <p:nvPr/>
        </p:nvSpPr>
        <p:spPr>
          <a:xfrm>
            <a:off x="708300" y="1889875"/>
            <a:ext cx="6143400" cy="71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chemeClr val="lt1"/>
                </a:solidFill>
                <a:latin typeface="Montserrat"/>
                <a:ea typeface="Montserrat"/>
                <a:cs typeface="Montserrat"/>
                <a:sym typeface="Montserrat"/>
              </a:rPr>
              <a:t>3.1</a:t>
            </a:r>
            <a:endParaRPr b="1" sz="36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600">
                <a:solidFill>
                  <a:schemeClr val="lt1"/>
                </a:solidFill>
                <a:latin typeface="Montserrat"/>
                <a:ea typeface="Montserrat"/>
                <a:cs typeface="Montserrat"/>
                <a:sym typeface="Montserrat"/>
              </a:rPr>
              <a:t>REFERENCIAL TEÓRICO</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20" name="Google Shape;320;p3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p:nvPr/>
        </p:nvSpPr>
        <p:spPr>
          <a:xfrm>
            <a:off x="0" y="5437125"/>
            <a:ext cx="7560000" cy="52548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328" name="Google Shape;328;p38"/>
          <p:cNvSpPr txBox="1"/>
          <p:nvPr/>
        </p:nvSpPr>
        <p:spPr>
          <a:xfrm>
            <a:off x="689800" y="679100"/>
            <a:ext cx="6143400" cy="92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           </a:t>
            </a:r>
            <a:r>
              <a:rPr lang="pt-BR" sz="1200">
                <a:solidFill>
                  <a:srgbClr val="191769"/>
                </a:solidFill>
                <a:latin typeface="Montserrat"/>
                <a:ea typeface="Montserrat"/>
                <a:cs typeface="Montserrat"/>
                <a:sym typeface="Montserrat"/>
              </a:rPr>
              <a:t>Assim como existem responsabilidades necessárias a serem seguidas pelo órgão governamental responsável, todos devem, também, perceber que sua parte deve ser feita para um melhor aproveitamento dos alimentos produzidos, evitando assim desperdícios desnecessário, como também para o mantimento da saúde.</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Com a necessidade da compreensão sobre todo âmbito do desperdício brasileiro se fez necessário a  realização de pesquisas sobre todo universo envolvido neste meio .</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 Foi descoberto através do artigo “</a:t>
            </a:r>
            <a:r>
              <a:rPr lang="pt-BR" sz="1200">
                <a:solidFill>
                  <a:srgbClr val="191769"/>
                </a:solidFill>
                <a:uFill>
                  <a:noFill/>
                </a:uFill>
                <a:latin typeface="Montserrat"/>
                <a:ea typeface="Montserrat"/>
                <a:cs typeface="Montserrat"/>
                <a:sym typeface="Montserrat"/>
                <a:hlinkClick r:id="rId3">
                  <a:extLst>
                    <a:ext uri="{A12FA001-AC4F-418D-AE19-62706E023703}">
                      <ahyp:hlinkClr val="tx"/>
                    </a:ext>
                  </a:extLst>
                </a:hlinkClick>
              </a:rPr>
              <a:t>Brasil desperdiça 26,3 milhões de toneladas de alimentos por an</a:t>
            </a:r>
            <a:r>
              <a:rPr lang="pt-BR" sz="1200">
                <a:solidFill>
                  <a:srgbClr val="191769"/>
                </a:solidFill>
                <a:latin typeface="Montserrat"/>
                <a:ea typeface="Montserrat"/>
                <a:cs typeface="Montserrat"/>
                <a:sym typeface="Montserrat"/>
              </a:rPr>
              <a:t>o” da autora Maria Fernanda Garcia e do artigo “Quais os porquês do desperdício de alimentos entre consumidores? “ de G. P. Araújo,  que cada brasileiro desperdiça anualmente aproximados 41 quilos de alimentos, tendo seu fator principal como a falta de conhecimento sobre o armazenamento correto dos mesmos. Esses dados estão em constante crescimento juntamente com a fome no Brasil. Mas, por quê os dados sobre o desperdício estão numa constante crescente lado a lado com a constante da fome?</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Através desta pesquisa foi descoberto o desperdício traz consigo consequências econômicas inimagináveis. Quanto maior o desperdiçado , maior será a quantidade “suficiente” para o mercado que os produtores irão ter que entregar, contanto também com as perdas nas safras , todos recursos necessários para uma produção agro-agrícola, o desperdiçado pelo consumidor final traz um prejuízo estimado de US$ 750 bilhões de dólares  , tornando necessário o encarecimento dos produtos e alimentos fornecidos pela indústria.</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100">
                <a:solidFill>
                  <a:schemeClr val="dk1"/>
                </a:solidFill>
              </a:rPr>
              <a:t>       </a:t>
            </a:r>
            <a:r>
              <a:rPr lang="pt-BR" sz="1200">
                <a:solidFill>
                  <a:srgbClr val="FFFFFF"/>
                </a:solidFill>
                <a:latin typeface="Montserrat"/>
                <a:ea typeface="Montserrat"/>
                <a:cs typeface="Montserrat"/>
                <a:sym typeface="Montserrat"/>
              </a:rPr>
              <a:t>Como o maior influenciador é apontado como a falta de conhecimento sobre a propriedade dos produtos em si e consequentemente o armazenamento incorreto foi necessário um estudo sobre o consumidor em si , através do artigo “Maus hábitos de conserva alimentícia passados entre as gerações” e novamente do “</a:t>
            </a:r>
            <a:r>
              <a:rPr lang="pt-BR" sz="1200">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Brasil desperdiça 26,3 milhões de toneladas de alimentos por an</a:t>
            </a:r>
            <a:r>
              <a:rPr lang="pt-BR" sz="1200">
                <a:solidFill>
                  <a:srgbClr val="FFFFFF"/>
                </a:solidFill>
                <a:latin typeface="Montserrat"/>
                <a:ea typeface="Montserrat"/>
                <a:cs typeface="Montserrat"/>
                <a:sym typeface="Montserrat"/>
              </a:rPr>
              <a:t>o”, fica claro o quanto a cultura influencia nessa perda.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A cultura do país influencia em peso igual à cultura familiar. Enquanto a cultura brasileira tendência às compras em grandes volumes, à preferência por alimentos frescos ou preparados no mesmo dia e à comida como sinal de status, a cultura familiar é individual, varia a cada universo familiar e pode ter seus prós e contras. Entretanto a falta nestas duas realidades pode ser definida como a falta do conhecimento devido  sobre o armazenamento correto para assim conseguir serem obtidos os maiores tempos úteis de cada alimento.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100">
                <a:solidFill>
                  <a:schemeClr val="dk1"/>
                </a:solidFill>
              </a:rPr>
              <a:t>         </a:t>
            </a:r>
            <a:r>
              <a:rPr lang="pt-BR" sz="1200">
                <a:solidFill>
                  <a:srgbClr val="FFFFFF"/>
                </a:solidFill>
                <a:latin typeface="Montserrat"/>
                <a:ea typeface="Montserrat"/>
                <a:cs typeface="Montserrat"/>
                <a:sym typeface="Montserrat"/>
              </a:rPr>
              <a:t>De forma a ampliar conhecimentos que se relacionam com o problema de forma indireta, o artigo “Crescimento da alimentação fora do domicílio” da autora Daniele Leal foi considerado para este estudo. O estudo apresenta condicionantes que estimularam o aumento da alimentação fora do domicílio. Entende-se que devido as mudanças na sociedade como a urbanização, industrialização, elevação do nível de vida e educação da população, mudanças no mercado de trabalho, mais mulheres trabalhadoras, entre outros, o tempo aplicado à alimentação se modificou e devido a busca pelo ganho de tempo, as refeições fora de casa se tornaram mais comuns.</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sp>
        <p:nvSpPr>
          <p:cNvPr id="329" name="Google Shape;329;p3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p:nvPr/>
        </p:nvSpPr>
        <p:spPr>
          <a:xfrm>
            <a:off x="0" y="-25"/>
            <a:ext cx="7560000" cy="56259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337" name="Google Shape;337;p39"/>
          <p:cNvSpPr txBox="1"/>
          <p:nvPr/>
        </p:nvSpPr>
        <p:spPr>
          <a:xfrm>
            <a:off x="708300" y="538200"/>
            <a:ext cx="6143400" cy="94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pt-BR" sz="1200">
                <a:solidFill>
                  <a:srgbClr val="FFFFFF"/>
                </a:solidFill>
                <a:latin typeface="Montserrat"/>
                <a:ea typeface="Montserrat"/>
                <a:cs typeface="Montserrat"/>
                <a:sym typeface="Montserrat"/>
              </a:rPr>
              <a:t>  </a:t>
            </a:r>
            <a:r>
              <a:rPr i="1" lang="pt-BR" sz="1200">
                <a:solidFill>
                  <a:srgbClr val="191769"/>
                </a:solidFill>
                <a:latin typeface="Montserrat"/>
                <a:ea typeface="Montserrat"/>
                <a:cs typeface="Montserrat"/>
                <a:sym typeface="Montserrat"/>
              </a:rPr>
              <a:t>"</a:t>
            </a:r>
            <a:r>
              <a:rPr i="1" lang="pt-BR" sz="1200">
                <a:solidFill>
                  <a:srgbClr val="FFFFFF"/>
                </a:solidFill>
                <a:latin typeface="Montserrat"/>
                <a:ea typeface="Montserrat"/>
                <a:cs typeface="Montserrat"/>
                <a:sym typeface="Montserrat"/>
              </a:rPr>
              <a:t>Hoje os alimentos estão disponíveis em maior volume e para as pessoas que têm acesso,  surgiu  um  novo  desafio  ou  ainda  dificuldades, representadas pela escolha dos alimentos, gerenciamento de sua diversidade e das informações sobre se é saudável, se deve ou não ser consumido, a quantidade adequada , freqüência,  entre outros  aspectos." LEAL, 2010</a:t>
            </a:r>
            <a:endParaRPr i="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O artigo apresenta dados que revelam que quanto maior o poder aquisitivo, maior a parcela relativa dedicada a gastos com alimentação fora do domicílio, que o almoço é a refeição que prevalece sendo a principal e que os   serviços mais procurados são os rápidos e práticos, como self service e fast food.</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	É interessante saber mais sobre este assunto pois neste momento de imersão ampliam o olhar para temas que se relacionam secundariamente com o problema central.</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Outro tema que pode se relacionar com o contexto do problema estudado para este projeto é sobre a influência das cores no tema da alimentação, seja no ambiente, no alimento ou nas embalagens.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reportagem do Blog Casa Magalhães apresenta uma perspectiva da psicologia das cores aplicada no ambiente de venda de refeições,é uma estratégia usada bastante por profissionais do marketing como forma de valorizar os negócios.  Em locais que trabalham com a venda de gêneros alimentícios, é importante que as cores refletem aos consumidores as ideias de conforto e segurança.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O texto fala sobre as tonalidades de cores e quais seus impactos, de acordo com as teorias de psicologia da cor, a seguir, algumas ideias apresentadas:</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Tons de cores fortes são mais indicados para ambientes dinâmicos como restaurantes de fast food ou refeições executivas enquanto que tons de cores suaves promovem a sensação de serem mais calmos e receptivos como restaurantes tradicionais que recebem famílias e grupos de amigos. </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Cores quentes transmitem energia e entusiasmo, devem ser usadas com cuidado porque se forem em tons fortes podem incomodar.</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Cores frias transmitem seriedade, natureza e calma, são menos usadas mas na medida certa trazem um toque especial.</a:t>
            </a:r>
            <a:endParaRPr sz="1200">
              <a:solidFill>
                <a:srgbClr val="191769"/>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Cores neutras são mais básicas e usadas na intenção de servir de complementos a outras cores.</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338" name="Google Shape;338;p3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p:nvPr/>
        </p:nvSpPr>
        <p:spPr>
          <a:xfrm>
            <a:off x="-18500" y="0"/>
            <a:ext cx="7578600" cy="37326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346" name="Google Shape;346;p40"/>
          <p:cNvSpPr txBox="1"/>
          <p:nvPr/>
        </p:nvSpPr>
        <p:spPr>
          <a:xfrm>
            <a:off x="689800" y="702000"/>
            <a:ext cx="6143400" cy="77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191769"/>
                </a:solidFill>
              </a:rPr>
              <a:t>            </a:t>
            </a:r>
            <a:r>
              <a:rPr lang="pt-BR" sz="1200">
                <a:solidFill>
                  <a:srgbClr val="FFFFFF"/>
                </a:solidFill>
              </a:rPr>
              <a:t>  </a:t>
            </a:r>
            <a:r>
              <a:rPr lang="pt-BR" sz="1200">
                <a:solidFill>
                  <a:srgbClr val="FFFFFF"/>
                </a:solidFill>
                <a:latin typeface="Montserrat"/>
                <a:ea typeface="Montserrat"/>
                <a:cs typeface="Montserrat"/>
                <a:sym typeface="Montserrat"/>
              </a:rPr>
              <a:t>Sobre as cores nas embalagens dos alimentos, a Reportagem “Qual a influência da psicologia das cores nas embalagens?” do blog Scuadra traz alguns apontamentos interessantes. Nossas decisões de compra são 85% influenciadas pelas cores das embalagens, os tons escolhidos servem como uma ferramenta de persuasão, que contribuem para escolha ou rejeição de um produto e a harmonização das cores na identidade visual da empresa ajuda a formar a imagem de confiança na organização.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Na postagem “A influência da embalagem na percepção de sabores” do blog Scuadra, é mostrado como o formato, textura e peso da embalagem influência nos sentidos do consumidor, deve ser considerado que o momento do contato é uma amostra multi-sensorial do produto, da preparação do consumidor para o alimento a ser consumido.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            Ainda sobre o tema das cores influenciando no processo do consumo de alimentos, o artigo “Análise Sensorial – Teste de preferência: a influência das </a:t>
            </a:r>
            <a:r>
              <a:rPr lang="pt-BR" sz="1200">
                <a:solidFill>
                  <a:srgbClr val="191769"/>
                </a:solidFill>
                <a:latin typeface="Montserrat"/>
                <a:ea typeface="Montserrat"/>
                <a:cs typeface="Montserrat"/>
                <a:sym typeface="Montserrat"/>
              </a:rPr>
              <a:t>cores na escolha de um alimento” de Pamela Santana, Elisabete Araújo, Julliana Saleh e Ariana Melo faz um estudo que através da análise sensorial (disciplina científica que analisa e interpreta reações   das características dos alimentos e como são percebidas pelo cinco sentidos fisiológicos) busca comprovar a teoria de que as cores influenciam na escolha do alimento. Através de um teste de preferência em que 3 pedaços de bolo de mesmo sabor e aroma tinham cores diferentes (bege, vermelho e verde) eram apresentados ao julgador e era solicitado que colocasse-os em ordem de preferência. No fim da pesquisa, concluiu-se que a cor verde era a menos preferido e o vermelho, mais preferido. Relacionando com a teoria das cores, entende-se que o vermelho é a cor mais atraente e o verde a cor mais repugnante no aspecto alimentício, comprovando o que foi visto pela revisão bibliográfica e objetivo tese do estudo.</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endParaRPr>
          </a:p>
        </p:txBody>
      </p:sp>
      <p:sp>
        <p:nvSpPr>
          <p:cNvPr id="347" name="Google Shape;347;p4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txBox="1"/>
          <p:nvPr/>
        </p:nvSpPr>
        <p:spPr>
          <a:xfrm>
            <a:off x="689800" y="2230900"/>
            <a:ext cx="6143400" cy="714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None/>
            </a:pPr>
            <a:r>
              <a:rPr b="1" lang="pt-BR" sz="1800">
                <a:solidFill>
                  <a:srgbClr val="FFFFFF"/>
                </a:solidFill>
                <a:latin typeface="Montserrat"/>
                <a:ea typeface="Montserrat"/>
                <a:cs typeface="Montserrat"/>
                <a:sym typeface="Montserrat"/>
              </a:rPr>
              <a:t>3.2.1 METODOLOGIAS DE SEPARAÇÃO DE ALIMENTOS</a:t>
            </a:r>
            <a:endParaRPr b="1" sz="1800">
              <a:solidFill>
                <a:srgbClr val="FFFFFF"/>
              </a:solidFill>
              <a:latin typeface="Montserrat"/>
              <a:ea typeface="Montserrat"/>
              <a:cs typeface="Montserrat"/>
              <a:sym typeface="Montserrat"/>
            </a:endParaRPr>
          </a:p>
          <a:p>
            <a:pPr indent="457200" lvl="0" marL="0" rtl="0" algn="just">
              <a:lnSpc>
                <a:spcPct val="107916"/>
              </a:lnSpc>
              <a:spcBef>
                <a:spcPts val="800"/>
              </a:spcBef>
              <a:spcAft>
                <a:spcPts val="0"/>
              </a:spcAft>
              <a:buNone/>
            </a:pPr>
            <a:r>
              <a:rPr lang="pt-BR" sz="1200">
                <a:solidFill>
                  <a:srgbClr val="FFFFFF"/>
                </a:solidFill>
                <a:latin typeface="Montserrat"/>
                <a:ea typeface="Montserrat"/>
                <a:cs typeface="Montserrat"/>
                <a:sym typeface="Montserrat"/>
              </a:rPr>
              <a:t>Com as pesquisas feitas, foram citados alguns métodos de controle, utilizados pelo mundo por empresas principalmente, que tem como foco a organização de itens, que se aplicam ao problema atual do grupo.</a:t>
            </a:r>
            <a:endParaRPr sz="1200">
              <a:solidFill>
                <a:srgbClr val="FFFFFF"/>
              </a:solidFill>
              <a:latin typeface="Montserrat"/>
              <a:ea typeface="Montserrat"/>
              <a:cs typeface="Montserrat"/>
              <a:sym typeface="Montserrat"/>
            </a:endParaRPr>
          </a:p>
          <a:p>
            <a:pPr indent="-304800" lvl="0" marL="904875" rtl="0" algn="just">
              <a:lnSpc>
                <a:spcPct val="107916"/>
              </a:lnSpc>
              <a:spcBef>
                <a:spcPts val="80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FIFO (First In First Out)</a:t>
            </a:r>
            <a:r>
              <a:rPr lang="pt-BR" sz="1200">
                <a:solidFill>
                  <a:srgbClr val="FFFFFF"/>
                </a:solidFill>
                <a:latin typeface="Montserrat"/>
                <a:ea typeface="Montserrat"/>
                <a:cs typeface="Montserrat"/>
                <a:sym typeface="Montserrat"/>
              </a:rPr>
              <a:t>: O primeiro a entrar e o primeiro a sair.  Essa é uma estratégia de administração de estoques que até mesmo as grandes empresas utilizam, porque ela é lógica. Você deve colocar os alimentos recém comprados atrás dos que já existem, ou seja, os mais “velhos” deverão estar na frente dos mais “novos”. Assim, as chances de alimentos comprados a mais tempo se estragarem diminuem. (PEPS em português, “Primeiro a Entrar, Primeiro a sair”)</a:t>
            </a:r>
            <a:endParaRPr sz="1200">
              <a:solidFill>
                <a:srgbClr val="FFFFFF"/>
              </a:solidFill>
              <a:latin typeface="Montserrat"/>
              <a:ea typeface="Montserrat"/>
              <a:cs typeface="Montserrat"/>
              <a:sym typeface="Montserrat"/>
            </a:endParaRPr>
          </a:p>
          <a:p>
            <a:pPr indent="-304800" lvl="0" marL="904875" rtl="0" algn="just">
              <a:lnSpc>
                <a:spcPct val="107916"/>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UEPS (Último a Entrar, Primeiro a Sair)</a:t>
            </a:r>
            <a:r>
              <a:rPr lang="pt-BR" sz="1200">
                <a:solidFill>
                  <a:srgbClr val="FFFFFF"/>
                </a:solidFill>
                <a:latin typeface="Montserrat"/>
                <a:ea typeface="Montserrat"/>
                <a:cs typeface="Montserrat"/>
                <a:sym typeface="Montserrat"/>
              </a:rPr>
              <a:t>: Inverte a lógica da metodologia PEPS (não recomendado).</a:t>
            </a:r>
            <a:endParaRPr sz="1200">
              <a:solidFill>
                <a:srgbClr val="FFFFFF"/>
              </a:solidFill>
              <a:latin typeface="Montserrat"/>
              <a:ea typeface="Montserrat"/>
              <a:cs typeface="Montserrat"/>
              <a:sym typeface="Montserrat"/>
            </a:endParaRPr>
          </a:p>
          <a:p>
            <a:pPr indent="-304800" lvl="0" marL="904875" rtl="0" algn="just">
              <a:lnSpc>
                <a:spcPct val="107916"/>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Just In Time</a:t>
            </a:r>
            <a:r>
              <a:rPr lang="pt-BR" sz="1200">
                <a:solidFill>
                  <a:srgbClr val="FFFFFF"/>
                </a:solidFill>
                <a:latin typeface="Montserrat"/>
                <a:ea typeface="Montserrat"/>
                <a:cs typeface="Montserrat"/>
                <a:sym typeface="Montserrat"/>
              </a:rPr>
              <a:t>: É um método de gestão desenvolvido para promover a redução de custo, no qual o nível do seu estoque vai ser mantido no menor estado possível, com a demanda de produtos e apenas a demanda sem novos produtos. Nesse caso o controle do estoque se torna mais simples.</a:t>
            </a:r>
            <a:endParaRPr sz="1200">
              <a:solidFill>
                <a:srgbClr val="FFFFFF"/>
              </a:solidFill>
              <a:latin typeface="Montserrat"/>
              <a:ea typeface="Montserrat"/>
              <a:cs typeface="Montserrat"/>
              <a:sym typeface="Montserrat"/>
            </a:endParaRPr>
          </a:p>
          <a:p>
            <a:pPr indent="-304800" lvl="0" marL="904875" rtl="0" algn="just">
              <a:lnSpc>
                <a:spcPct val="107916"/>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Curva ABC</a:t>
            </a:r>
            <a:r>
              <a:rPr lang="pt-BR" sz="1200">
                <a:solidFill>
                  <a:srgbClr val="FFFFFF"/>
                </a:solidFill>
                <a:latin typeface="Montserrat"/>
                <a:ea typeface="Montserrat"/>
                <a:cs typeface="Montserrat"/>
                <a:sym typeface="Montserrat"/>
              </a:rPr>
              <a:t>: Presente mais no lado empresarial, porém, quando aplicado corretamente no ambiente doméstico pode trazer benefícios. Esse método analisa a saída (consumo) de mercadoria (comida) a classificando em níveis de importância, no qual cada grupo deve ter uma diminuição ou aumento da quantidade de compra, resultando em um menor desperdício.</a:t>
            </a:r>
            <a:endParaRPr sz="1200">
              <a:solidFill>
                <a:srgbClr val="FFFFFF"/>
              </a:solidFill>
              <a:latin typeface="Montserrat"/>
              <a:ea typeface="Montserrat"/>
              <a:cs typeface="Montserrat"/>
              <a:sym typeface="Montserrat"/>
            </a:endParaRPr>
          </a:p>
          <a:p>
            <a:pPr indent="457200" lvl="0" marL="0" rtl="0" algn="just">
              <a:lnSpc>
                <a:spcPct val="107916"/>
              </a:lnSpc>
              <a:spcBef>
                <a:spcPts val="800"/>
              </a:spcBef>
              <a:spcAft>
                <a:spcPts val="0"/>
              </a:spcAft>
              <a:buNone/>
            </a:pPr>
            <a:r>
              <a:rPr lang="pt-BR" sz="1200">
                <a:solidFill>
                  <a:srgbClr val="FFFFFF"/>
                </a:solidFill>
                <a:latin typeface="Montserrat"/>
                <a:ea typeface="Montserrat"/>
                <a:cs typeface="Montserrat"/>
                <a:sym typeface="Montserrat"/>
              </a:rPr>
              <a:t>Para escolher o melhor método para o ambiente doméstico desejado o primeiro passo é  realizar uma análise  estratégica. Uma vez compreendidas as necessidades do público, é preciso otimizar as práticas de controle com o emprego das tecnológicas desejadas. Por fim, a partir de testes deve-se escolher o melhor meio. </a:t>
            </a:r>
            <a:endParaRPr sz="1200">
              <a:solidFill>
                <a:srgbClr val="FFFFFF"/>
              </a:solidFill>
              <a:latin typeface="Montserrat"/>
              <a:ea typeface="Montserrat"/>
              <a:cs typeface="Montserrat"/>
              <a:sym typeface="Montserrat"/>
            </a:endParaRPr>
          </a:p>
          <a:p>
            <a:pPr indent="0" lvl="0" marL="0" rtl="0" algn="just">
              <a:spcBef>
                <a:spcPts val="800"/>
              </a:spcBef>
              <a:spcAft>
                <a:spcPts val="0"/>
              </a:spcAft>
              <a:buNone/>
            </a:pPr>
            <a:r>
              <a:t/>
            </a:r>
            <a:endParaRPr sz="1200">
              <a:solidFill>
                <a:srgbClr val="FFFFFF"/>
              </a:solidFill>
              <a:latin typeface="Montserrat"/>
              <a:ea typeface="Montserrat"/>
              <a:cs typeface="Montserrat"/>
              <a:sym typeface="Montserrat"/>
            </a:endParaRPr>
          </a:p>
        </p:txBody>
      </p:sp>
      <p:sp>
        <p:nvSpPr>
          <p:cNvPr id="355" name="Google Shape;355;p41"/>
          <p:cNvSpPr txBox="1"/>
          <p:nvPr/>
        </p:nvSpPr>
        <p:spPr>
          <a:xfrm>
            <a:off x="708300" y="815525"/>
            <a:ext cx="6143400" cy="141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chemeClr val="lt1"/>
                </a:solidFill>
                <a:latin typeface="Montserrat"/>
                <a:ea typeface="Montserrat"/>
                <a:cs typeface="Montserrat"/>
                <a:sym typeface="Montserrat"/>
              </a:rPr>
              <a:t>3</a:t>
            </a:r>
            <a:r>
              <a:rPr b="1" lang="pt-BR" sz="3600">
                <a:solidFill>
                  <a:schemeClr val="lt1"/>
                </a:solidFill>
                <a:latin typeface="Montserrat"/>
                <a:ea typeface="Montserrat"/>
                <a:cs typeface="Montserrat"/>
                <a:sym typeface="Montserrat"/>
              </a:rPr>
              <a:t>.2</a:t>
            </a:r>
            <a:endParaRPr b="1" sz="36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600">
                <a:solidFill>
                  <a:schemeClr val="lt1"/>
                </a:solidFill>
                <a:latin typeface="Montserrat"/>
                <a:ea typeface="Montserrat"/>
                <a:cs typeface="Montserrat"/>
                <a:sym typeface="Montserrat"/>
              </a:rPr>
              <a:t>REFERENCIAL TÉCNICO</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56" name="Google Shape;356;p4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708300" y="76551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708300" y="815525"/>
            <a:ext cx="3768000" cy="19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EQUIPE DE PROJETO</a:t>
            </a:r>
            <a:endParaRPr b="1" sz="4800">
              <a:solidFill>
                <a:srgbClr val="191769"/>
              </a:solidFill>
              <a:latin typeface="Montserrat"/>
              <a:ea typeface="Montserrat"/>
              <a:cs typeface="Montserrat"/>
              <a:sym typeface="Montserrat"/>
            </a:endParaRPr>
          </a:p>
          <a:p>
            <a:pPr indent="0" lvl="0" marL="0" rtl="0" algn="l">
              <a:spcBef>
                <a:spcPts val="0"/>
              </a:spcBef>
              <a:spcAft>
                <a:spcPts val="0"/>
              </a:spcAft>
              <a:buNone/>
            </a:pPr>
            <a:r>
              <a:rPr b="1" lang="pt-BR" sz="2500">
                <a:solidFill>
                  <a:srgbClr val="191769"/>
                </a:solidFill>
                <a:latin typeface="Montserrat"/>
                <a:ea typeface="Montserrat"/>
                <a:cs typeface="Montserrat"/>
                <a:sym typeface="Montserrat"/>
              </a:rPr>
              <a:t>CONTROL F </a:t>
            </a:r>
            <a:endParaRPr b="1" sz="2500">
              <a:solidFill>
                <a:srgbClr val="191769"/>
              </a:solidFill>
              <a:latin typeface="Montserrat"/>
              <a:ea typeface="Montserrat"/>
              <a:cs typeface="Montserrat"/>
              <a:sym typeface="Montserrat"/>
            </a:endParaRPr>
          </a:p>
        </p:txBody>
      </p:sp>
      <p:sp>
        <p:nvSpPr>
          <p:cNvPr id="86" name="Google Shape;86;p15"/>
          <p:cNvSpPr txBox="1"/>
          <p:nvPr/>
        </p:nvSpPr>
        <p:spPr>
          <a:xfrm>
            <a:off x="708300" y="3388575"/>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100">
                <a:solidFill>
                  <a:srgbClr val="191769"/>
                </a:solidFill>
                <a:latin typeface="Montserrat"/>
                <a:ea typeface="Montserrat"/>
                <a:cs typeface="Montserrat"/>
                <a:sym typeface="Montserrat"/>
              </a:rPr>
              <a:t>CIÊNCIA DA COMPUTAÇÃO</a:t>
            </a:r>
            <a:endParaRPr b="1" sz="2100">
              <a:solidFill>
                <a:srgbClr val="191769"/>
              </a:solidFill>
              <a:latin typeface="Montserrat"/>
              <a:ea typeface="Montserrat"/>
              <a:cs typeface="Montserrat"/>
              <a:sym typeface="Montserrat"/>
            </a:endParaRPr>
          </a:p>
        </p:txBody>
      </p:sp>
      <p:sp>
        <p:nvSpPr>
          <p:cNvPr id="87" name="Google Shape;87;p15"/>
          <p:cNvSpPr/>
          <p:nvPr/>
        </p:nvSpPr>
        <p:spPr>
          <a:xfrm>
            <a:off x="708300" y="46629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5"/>
          <p:cNvPicPr preferRelativeResize="0"/>
          <p:nvPr/>
        </p:nvPicPr>
        <p:blipFill rotWithShape="1">
          <a:blip r:embed="rId3">
            <a:alphaModFix/>
          </a:blip>
          <a:srcRect b="-8" l="15444" r="18299" t="11661"/>
          <a:stretch/>
        </p:blipFill>
        <p:spPr>
          <a:xfrm>
            <a:off x="3791700" y="3855850"/>
            <a:ext cx="1536000" cy="1536000"/>
          </a:xfrm>
          <a:prstGeom prst="rect">
            <a:avLst/>
          </a:prstGeom>
          <a:noFill/>
          <a:ln>
            <a:noFill/>
          </a:ln>
        </p:spPr>
      </p:pic>
      <p:pic>
        <p:nvPicPr>
          <p:cNvPr id="89" name="Google Shape;89;p15"/>
          <p:cNvPicPr preferRelativeResize="0"/>
          <p:nvPr/>
        </p:nvPicPr>
        <p:blipFill rotWithShape="1">
          <a:blip r:embed="rId4">
            <a:alphaModFix/>
          </a:blip>
          <a:srcRect b="250" l="11396" r="11389" t="-4820"/>
          <a:stretch/>
        </p:blipFill>
        <p:spPr>
          <a:xfrm>
            <a:off x="5339400" y="3855850"/>
            <a:ext cx="1512301" cy="1536000"/>
          </a:xfrm>
          <a:prstGeom prst="rect">
            <a:avLst/>
          </a:prstGeom>
          <a:noFill/>
          <a:ln>
            <a:noFill/>
          </a:ln>
        </p:spPr>
      </p:pic>
      <p:pic>
        <p:nvPicPr>
          <p:cNvPr id="90" name="Google Shape;90;p15"/>
          <p:cNvPicPr preferRelativeResize="0"/>
          <p:nvPr/>
        </p:nvPicPr>
        <p:blipFill rotWithShape="1">
          <a:blip r:embed="rId5">
            <a:alphaModFix/>
          </a:blip>
          <a:srcRect b="0" l="-3736" r="-4888" t="18493"/>
          <a:stretch/>
        </p:blipFill>
        <p:spPr>
          <a:xfrm>
            <a:off x="2255850" y="3855847"/>
            <a:ext cx="1536000" cy="1536000"/>
          </a:xfrm>
          <a:prstGeom prst="rect">
            <a:avLst/>
          </a:prstGeom>
          <a:noFill/>
          <a:ln>
            <a:noFill/>
          </a:ln>
        </p:spPr>
      </p:pic>
      <p:pic>
        <p:nvPicPr>
          <p:cNvPr id="91" name="Google Shape;91;p15"/>
          <p:cNvPicPr preferRelativeResize="0"/>
          <p:nvPr/>
        </p:nvPicPr>
        <p:blipFill>
          <a:blip r:embed="rId6">
            <a:alphaModFix/>
          </a:blip>
          <a:stretch>
            <a:fillRect/>
          </a:stretch>
        </p:blipFill>
        <p:spPr>
          <a:xfrm>
            <a:off x="590212" y="3930875"/>
            <a:ext cx="1947974" cy="1460976"/>
          </a:xfrm>
          <a:prstGeom prst="rect">
            <a:avLst/>
          </a:prstGeom>
          <a:noFill/>
          <a:ln>
            <a:noFill/>
          </a:ln>
        </p:spPr>
      </p:pic>
      <p:sp>
        <p:nvSpPr>
          <p:cNvPr id="92" name="Google Shape;92;p15"/>
          <p:cNvSpPr txBox="1"/>
          <p:nvPr/>
        </p:nvSpPr>
        <p:spPr>
          <a:xfrm>
            <a:off x="6847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Afonso dos Santos</a:t>
            </a:r>
            <a:endParaRPr b="1" sz="1200">
              <a:solidFill>
                <a:srgbClr val="191769"/>
              </a:solidFill>
              <a:latin typeface="Montserrat"/>
              <a:ea typeface="Montserrat"/>
              <a:cs typeface="Montserrat"/>
              <a:sym typeface="Montserrat"/>
            </a:endParaRPr>
          </a:p>
        </p:txBody>
      </p:sp>
      <p:sp>
        <p:nvSpPr>
          <p:cNvPr id="93" name="Google Shape;93;p15"/>
          <p:cNvSpPr txBox="1"/>
          <p:nvPr/>
        </p:nvSpPr>
        <p:spPr>
          <a:xfrm>
            <a:off x="2244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Enrico </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Resigno</a:t>
            </a:r>
            <a:endParaRPr b="1" sz="1200">
              <a:solidFill>
                <a:srgbClr val="191769"/>
              </a:solidFill>
              <a:latin typeface="Montserrat"/>
              <a:ea typeface="Montserrat"/>
              <a:cs typeface="Montserrat"/>
              <a:sym typeface="Montserrat"/>
            </a:endParaRPr>
          </a:p>
        </p:txBody>
      </p:sp>
      <p:sp>
        <p:nvSpPr>
          <p:cNvPr id="94" name="Google Shape;94;p15"/>
          <p:cNvSpPr txBox="1"/>
          <p:nvPr/>
        </p:nvSpPr>
        <p:spPr>
          <a:xfrm>
            <a:off x="3768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Isadora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Candine</a:t>
            </a:r>
            <a:endParaRPr b="1" sz="1200">
              <a:solidFill>
                <a:srgbClr val="191769"/>
              </a:solidFill>
              <a:latin typeface="Montserrat"/>
              <a:ea typeface="Montserrat"/>
              <a:cs typeface="Montserrat"/>
              <a:sym typeface="Montserrat"/>
            </a:endParaRPr>
          </a:p>
        </p:txBody>
      </p:sp>
      <p:sp>
        <p:nvSpPr>
          <p:cNvPr id="95" name="Google Shape;95;p15"/>
          <p:cNvSpPr txBox="1"/>
          <p:nvPr/>
        </p:nvSpPr>
        <p:spPr>
          <a:xfrm>
            <a:off x="530400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Lucca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Borborema</a:t>
            </a:r>
            <a:endParaRPr b="1" sz="1200">
              <a:solidFill>
                <a:srgbClr val="191769"/>
              </a:solidFill>
              <a:latin typeface="Montserrat"/>
              <a:ea typeface="Montserrat"/>
              <a:cs typeface="Montserrat"/>
              <a:sym typeface="Montserrat"/>
            </a:endParaRPr>
          </a:p>
        </p:txBody>
      </p:sp>
      <p:pic>
        <p:nvPicPr>
          <p:cNvPr id="96" name="Google Shape;96;p15"/>
          <p:cNvPicPr preferRelativeResize="0"/>
          <p:nvPr/>
        </p:nvPicPr>
        <p:blipFill>
          <a:blip r:embed="rId7">
            <a:alphaModFix/>
          </a:blip>
          <a:stretch>
            <a:fillRect/>
          </a:stretch>
        </p:blipFill>
        <p:spPr>
          <a:xfrm>
            <a:off x="458250" y="6865275"/>
            <a:ext cx="2047978" cy="1536000"/>
          </a:xfrm>
          <a:prstGeom prst="rect">
            <a:avLst/>
          </a:prstGeom>
          <a:noFill/>
          <a:ln>
            <a:noFill/>
          </a:ln>
        </p:spPr>
      </p:pic>
      <p:pic>
        <p:nvPicPr>
          <p:cNvPr id="97" name="Google Shape;97;p15"/>
          <p:cNvPicPr preferRelativeResize="0"/>
          <p:nvPr/>
        </p:nvPicPr>
        <p:blipFill rotWithShape="1">
          <a:blip r:embed="rId8">
            <a:alphaModFix/>
          </a:blip>
          <a:srcRect b="3565" l="18785" r="18785" t="11946"/>
          <a:stretch/>
        </p:blipFill>
        <p:spPr>
          <a:xfrm>
            <a:off x="2279550" y="6971832"/>
            <a:ext cx="1407388" cy="1429443"/>
          </a:xfrm>
          <a:prstGeom prst="rect">
            <a:avLst/>
          </a:prstGeom>
          <a:noFill/>
          <a:ln>
            <a:noFill/>
          </a:ln>
        </p:spPr>
      </p:pic>
      <p:pic>
        <p:nvPicPr>
          <p:cNvPr id="98" name="Google Shape;98;p15"/>
          <p:cNvPicPr preferRelativeResize="0"/>
          <p:nvPr/>
        </p:nvPicPr>
        <p:blipFill rotWithShape="1">
          <a:blip r:embed="rId9">
            <a:alphaModFix/>
          </a:blip>
          <a:srcRect b="0" l="0" r="0" t="17012"/>
          <a:stretch/>
        </p:blipFill>
        <p:spPr>
          <a:xfrm>
            <a:off x="3385400" y="6940301"/>
            <a:ext cx="2348574" cy="1460977"/>
          </a:xfrm>
          <a:prstGeom prst="rect">
            <a:avLst/>
          </a:prstGeom>
          <a:noFill/>
          <a:ln>
            <a:noFill/>
          </a:ln>
        </p:spPr>
      </p:pic>
      <p:pic>
        <p:nvPicPr>
          <p:cNvPr id="99" name="Google Shape;99;p15"/>
          <p:cNvPicPr preferRelativeResize="0"/>
          <p:nvPr/>
        </p:nvPicPr>
        <p:blipFill>
          <a:blip r:embed="rId10">
            <a:alphaModFix/>
          </a:blip>
          <a:stretch>
            <a:fillRect/>
          </a:stretch>
        </p:blipFill>
        <p:spPr>
          <a:xfrm>
            <a:off x="5327553" y="6865277"/>
            <a:ext cx="1536000" cy="1535989"/>
          </a:xfrm>
          <a:prstGeom prst="rect">
            <a:avLst/>
          </a:prstGeom>
          <a:noFill/>
          <a:ln>
            <a:noFill/>
          </a:ln>
        </p:spPr>
      </p:pic>
      <p:sp>
        <p:nvSpPr>
          <p:cNvPr id="100" name="Google Shape;100;p15"/>
          <p:cNvSpPr txBox="1"/>
          <p:nvPr/>
        </p:nvSpPr>
        <p:spPr>
          <a:xfrm>
            <a:off x="7140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Liliane</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Barros</a:t>
            </a:r>
            <a:endParaRPr b="1" sz="1200">
              <a:solidFill>
                <a:srgbClr val="191769"/>
              </a:solidFill>
              <a:latin typeface="Montserrat"/>
              <a:ea typeface="Montserrat"/>
              <a:cs typeface="Montserrat"/>
              <a:sym typeface="Montserrat"/>
            </a:endParaRPr>
          </a:p>
        </p:txBody>
      </p:sp>
      <p:sp>
        <p:nvSpPr>
          <p:cNvPr id="101" name="Google Shape;101;p15"/>
          <p:cNvSpPr txBox="1"/>
          <p:nvPr/>
        </p:nvSpPr>
        <p:spPr>
          <a:xfrm>
            <a:off x="22734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Maria Laura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Farias</a:t>
            </a:r>
            <a:endParaRPr b="1" sz="1200">
              <a:solidFill>
                <a:srgbClr val="191769"/>
              </a:solidFill>
              <a:latin typeface="Montserrat"/>
              <a:ea typeface="Montserrat"/>
              <a:cs typeface="Montserrat"/>
              <a:sym typeface="Montserrat"/>
            </a:endParaRPr>
          </a:p>
        </p:txBody>
      </p:sp>
      <p:sp>
        <p:nvSpPr>
          <p:cNvPr id="102" name="Google Shape;102;p15"/>
          <p:cNvSpPr txBox="1"/>
          <p:nvPr/>
        </p:nvSpPr>
        <p:spPr>
          <a:xfrm>
            <a:off x="37974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Victor</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Miranda</a:t>
            </a:r>
            <a:endParaRPr b="1" sz="1200">
              <a:solidFill>
                <a:srgbClr val="191769"/>
              </a:solidFill>
              <a:latin typeface="Montserrat"/>
              <a:ea typeface="Montserrat"/>
              <a:cs typeface="Montserrat"/>
              <a:sym typeface="Montserrat"/>
            </a:endParaRPr>
          </a:p>
        </p:txBody>
      </p:sp>
      <p:sp>
        <p:nvSpPr>
          <p:cNvPr id="103" name="Google Shape;103;p15"/>
          <p:cNvSpPr txBox="1"/>
          <p:nvPr/>
        </p:nvSpPr>
        <p:spPr>
          <a:xfrm>
            <a:off x="533332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Vinicius</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da Mota</a:t>
            </a:r>
            <a:endParaRPr b="1" sz="1200">
              <a:solidFill>
                <a:srgbClr val="191769"/>
              </a:solidFill>
              <a:latin typeface="Montserrat"/>
              <a:ea typeface="Montserrat"/>
              <a:cs typeface="Montserrat"/>
              <a:sym typeface="Montserrat"/>
            </a:endParaRPr>
          </a:p>
        </p:txBody>
      </p:sp>
      <p:sp>
        <p:nvSpPr>
          <p:cNvPr id="104" name="Google Shape;104;p15"/>
          <p:cNvSpPr txBox="1"/>
          <p:nvPr/>
        </p:nvSpPr>
        <p:spPr>
          <a:xfrm>
            <a:off x="708300" y="6463963"/>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solidFill>
                  <a:srgbClr val="191769"/>
                </a:solidFill>
                <a:latin typeface="Montserrat"/>
                <a:ea typeface="Montserrat"/>
                <a:cs typeface="Montserrat"/>
                <a:sym typeface="Montserrat"/>
              </a:rPr>
              <a:t>DESIGN</a:t>
            </a:r>
            <a:endParaRPr b="1" sz="2200">
              <a:solidFill>
                <a:srgbClr val="191769"/>
              </a:solidFill>
              <a:latin typeface="Montserrat"/>
              <a:ea typeface="Montserrat"/>
              <a:cs typeface="Montserrat"/>
              <a:sym typeface="Montserrat"/>
            </a:endParaRPr>
          </a:p>
        </p:txBody>
      </p:sp>
      <p:sp>
        <p:nvSpPr>
          <p:cNvPr id="105" name="Google Shape;105;p1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106" name="Google Shape;106;p15"/>
          <p:cNvSpPr/>
          <p:nvPr/>
        </p:nvSpPr>
        <p:spPr>
          <a:xfrm>
            <a:off x="5670000" y="-22875"/>
            <a:ext cx="1890000" cy="4722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780000" y="-22875"/>
            <a:ext cx="1890000" cy="4722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890000" y="-22875"/>
            <a:ext cx="1890000" cy="4722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0" y="-22875"/>
            <a:ext cx="1890000" cy="4722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p:nvPr/>
        </p:nvSpPr>
        <p:spPr>
          <a:xfrm>
            <a:off x="-18500" y="0"/>
            <a:ext cx="7560000" cy="63324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191769"/>
              </a:solidFill>
            </a:endParaRPr>
          </a:p>
        </p:txBody>
      </p:sp>
      <p:sp>
        <p:nvSpPr>
          <p:cNvPr id="363" name="Google Shape;363;p42"/>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p:txBody>
      </p:sp>
      <p:sp>
        <p:nvSpPr>
          <p:cNvPr id="364" name="Google Shape;364;p42"/>
          <p:cNvSpPr txBox="1"/>
          <p:nvPr/>
        </p:nvSpPr>
        <p:spPr>
          <a:xfrm>
            <a:off x="689800" y="815525"/>
            <a:ext cx="6143400" cy="915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pt-BR" sz="1800">
                <a:solidFill>
                  <a:srgbClr val="FFFFFF"/>
                </a:solidFill>
                <a:latin typeface="Montserrat"/>
                <a:ea typeface="Montserrat"/>
                <a:cs typeface="Montserrat"/>
                <a:sym typeface="Montserrat"/>
              </a:rPr>
              <a:t>3.2.2 GESTÃO E ESTOQUE DE ALIMENTOS</a:t>
            </a:r>
            <a:endParaRPr b="1" sz="18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None/>
            </a:pP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457200" lvl="0" marL="0" rtl="0" algn="just">
              <a:lnSpc>
                <a:spcPct val="107916"/>
              </a:lnSpc>
              <a:spcBef>
                <a:spcPts val="800"/>
              </a:spcBef>
              <a:spcAft>
                <a:spcPts val="0"/>
              </a:spcAft>
              <a:buNone/>
            </a:pPr>
            <a:r>
              <a:rPr lang="pt-BR" sz="1200">
                <a:solidFill>
                  <a:srgbClr val="FFFFFF"/>
                </a:solidFill>
                <a:latin typeface="Montserrat"/>
                <a:ea typeface="Montserrat"/>
                <a:cs typeface="Montserrat"/>
                <a:sym typeface="Montserrat"/>
              </a:rPr>
              <a:t>Foram vistos diversos meios, dicas, métodos e afins de como guardar e gerir os alimentos nas casas, seja na geladeira ou em outros cantos, com o propósito de reduzir a quantidade de desperdício.</a:t>
            </a:r>
            <a:endParaRPr sz="1200">
              <a:solidFill>
                <a:srgbClr val="FFFFFF"/>
              </a:solidFill>
              <a:latin typeface="Montserrat"/>
              <a:ea typeface="Montserrat"/>
              <a:cs typeface="Montserrat"/>
              <a:sym typeface="Montserrat"/>
            </a:endParaRPr>
          </a:p>
          <a:p>
            <a:pPr indent="-304800" lvl="0" marL="904875" rtl="0" algn="just">
              <a:lnSpc>
                <a:spcPct val="107916"/>
              </a:lnSpc>
              <a:spcBef>
                <a:spcPts val="80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Manter os locais absolutamente limpos e secos: prateleiras, estantes, armários para os secos devem ficar longe do chão e fora do alcance de animais e insetos, inspecione diariamente. Caso não seja possível ter armários fechados, considere manter os alimentos dentro de caixas plásticas bem tampadas. Nesse caso você vai precisar de uma etiqueta informando o que tem lá dentro, e o mais importante: a data de validade.</a:t>
            </a:r>
            <a:endParaRPr sz="1200">
              <a:solidFill>
                <a:srgbClr val="FFFFFF"/>
              </a:solidFill>
              <a:latin typeface="Montserrat"/>
              <a:ea typeface="Montserrat"/>
              <a:cs typeface="Montserrat"/>
              <a:sym typeface="Montserrat"/>
            </a:endParaRPr>
          </a:p>
          <a:p>
            <a:pPr indent="-304800" lvl="0" marL="904875" rtl="0" algn="just">
              <a:lnSpc>
                <a:spcPct val="107916"/>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Alimentos secos precisam de um ambiente ventilado, sem umidade, longe do lixo, de produtos de limpeza e de ralos e tubulações de esgoto.</a:t>
            </a:r>
            <a:endParaRPr sz="1200">
              <a:solidFill>
                <a:srgbClr val="FFFFFF"/>
              </a:solidFill>
              <a:latin typeface="Montserrat"/>
              <a:ea typeface="Montserrat"/>
              <a:cs typeface="Montserrat"/>
              <a:sym typeface="Montserrat"/>
            </a:endParaRPr>
          </a:p>
          <a:p>
            <a:pPr indent="-304800" lvl="0" marL="904875" rtl="0" algn="just">
              <a:lnSpc>
                <a:spcPct val="107916"/>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Freezers e geladeiras devem ser mantidos limpos e secos. Utilizar bicarbonato de sódio diluído em água com um pouco de vinagre para a limpeza interna, isso garante que não haverá resíduos de produto de limpeza (químicos) que possam contaminar os alimentos. Secar bem com panos limpos. Manter o mesmo controle para as datas de validade. Checar as borrachas de vedação de tempos em tempos, ficar de olho na formação de água dentro do equipamento ou sobre os alimentos, isso quer dizer que as temperaturas não estão baixas o suficiente.</a:t>
            </a:r>
            <a:endParaRPr sz="1200">
              <a:solidFill>
                <a:srgbClr val="FFFFFF"/>
              </a:solidFill>
              <a:latin typeface="Montserrat"/>
              <a:ea typeface="Montserrat"/>
              <a:cs typeface="Montserrat"/>
              <a:sym typeface="Montserrat"/>
            </a:endParaRPr>
          </a:p>
          <a:p>
            <a:pPr indent="0" lvl="0" marL="904875" rtl="0" algn="just">
              <a:lnSpc>
                <a:spcPct val="107916"/>
              </a:lnSpc>
              <a:spcBef>
                <a:spcPts val="800"/>
              </a:spcBef>
              <a:spcAft>
                <a:spcPts val="0"/>
              </a:spcAft>
              <a:buNone/>
            </a:pPr>
            <a:r>
              <a:t/>
            </a:r>
            <a:endParaRPr sz="1200">
              <a:latin typeface="Montserrat"/>
              <a:ea typeface="Montserrat"/>
              <a:cs typeface="Montserrat"/>
              <a:sym typeface="Montserrat"/>
            </a:endParaRPr>
          </a:p>
          <a:p>
            <a:pPr indent="0" lvl="0" marL="0" rtl="0" algn="just">
              <a:lnSpc>
                <a:spcPct val="107916"/>
              </a:lnSpc>
              <a:spcBef>
                <a:spcPts val="1200"/>
              </a:spcBef>
              <a:spcAft>
                <a:spcPts val="0"/>
              </a:spcAft>
              <a:buNone/>
            </a:pPr>
            <a:r>
              <a:rPr b="1" lang="pt-BR" sz="1800">
                <a:solidFill>
                  <a:srgbClr val="191769"/>
                </a:solidFill>
                <a:latin typeface="Montserrat"/>
                <a:ea typeface="Montserrat"/>
                <a:cs typeface="Montserrat"/>
                <a:sym typeface="Montserrat"/>
              </a:rPr>
              <a:t>3.2.3 APLICAÇÕES</a:t>
            </a:r>
            <a:endParaRPr b="1" sz="1800">
              <a:solidFill>
                <a:srgbClr val="191769"/>
              </a:solidFill>
              <a:latin typeface="Montserrat"/>
              <a:ea typeface="Montserrat"/>
              <a:cs typeface="Montserrat"/>
              <a:sym typeface="Montserrat"/>
            </a:endParaRPr>
          </a:p>
          <a:p>
            <a:pPr indent="0" lvl="0" marL="0" rtl="0" algn="just">
              <a:lnSpc>
                <a:spcPct val="107916"/>
              </a:lnSpc>
              <a:spcBef>
                <a:spcPts val="1200"/>
              </a:spcBef>
              <a:spcAft>
                <a:spcPts val="0"/>
              </a:spcAft>
              <a:buNone/>
            </a:pPr>
            <a:r>
              <a:rPr lang="pt-BR" sz="1100">
                <a:solidFill>
                  <a:srgbClr val="191769"/>
                </a:solidFill>
                <a:latin typeface="Montserrat"/>
                <a:ea typeface="Montserrat"/>
                <a:cs typeface="Montserrat"/>
                <a:sym typeface="Montserrat"/>
              </a:rPr>
              <a:t> </a:t>
            </a:r>
            <a:r>
              <a:rPr lang="pt-BR" sz="1200">
                <a:solidFill>
                  <a:srgbClr val="191769"/>
                </a:solidFill>
                <a:latin typeface="Montserrat"/>
                <a:ea typeface="Montserrat"/>
                <a:cs typeface="Montserrat"/>
                <a:sym typeface="Montserrat"/>
              </a:rPr>
              <a:t>	Com as pesquisas feitas, foram descobertos alguns aplicativos que facilitam a gestão dos alimentos e incentivam o não desperdício dos mesmos, que são algumas das pautas do problema do grupo. A seguir, os aplicativos e as descrições dos mesmos:</a:t>
            </a:r>
            <a:endParaRPr sz="1200">
              <a:solidFill>
                <a:srgbClr val="191769"/>
              </a:solidFill>
              <a:latin typeface="Montserrat"/>
              <a:ea typeface="Montserrat"/>
              <a:cs typeface="Montserrat"/>
              <a:sym typeface="Montserrat"/>
            </a:endParaRPr>
          </a:p>
          <a:p>
            <a:pPr indent="0" lvl="0" marL="0" rtl="0" algn="just">
              <a:lnSpc>
                <a:spcPct val="107916"/>
              </a:lnSpc>
              <a:spcBef>
                <a:spcPts val="1200"/>
              </a:spcBef>
              <a:spcAft>
                <a:spcPts val="0"/>
              </a:spcAft>
              <a:buNone/>
            </a:pPr>
            <a:r>
              <a:t/>
            </a:r>
            <a:endParaRPr sz="1200">
              <a:latin typeface="Montserrat"/>
              <a:ea typeface="Montserrat"/>
              <a:cs typeface="Montserrat"/>
              <a:sym typeface="Montserrat"/>
            </a:endParaRPr>
          </a:p>
          <a:p>
            <a:pPr indent="0" lvl="0" marL="0" rtl="0" algn="just">
              <a:lnSpc>
                <a:spcPct val="115000"/>
              </a:lnSpc>
              <a:spcBef>
                <a:spcPts val="800"/>
              </a:spcBef>
              <a:spcAft>
                <a:spcPts val="0"/>
              </a:spcAft>
              <a:buNone/>
            </a:pPr>
            <a:r>
              <a:t/>
            </a:r>
            <a:endParaRPr sz="1100"/>
          </a:p>
        </p:txBody>
      </p:sp>
      <p:sp>
        <p:nvSpPr>
          <p:cNvPr id="365" name="Google Shape;365;p4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p:nvPr/>
        </p:nvSpPr>
        <p:spPr>
          <a:xfrm>
            <a:off x="0" y="4541625"/>
            <a:ext cx="7560000" cy="61503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373" name="Google Shape;373;p43"/>
          <p:cNvSpPr txBox="1"/>
          <p:nvPr/>
        </p:nvSpPr>
        <p:spPr>
          <a:xfrm>
            <a:off x="689800" y="645000"/>
            <a:ext cx="6143400" cy="9327000"/>
          </a:xfrm>
          <a:prstGeom prst="rect">
            <a:avLst/>
          </a:prstGeom>
          <a:noFill/>
          <a:ln>
            <a:noFill/>
          </a:ln>
        </p:spPr>
        <p:txBody>
          <a:bodyPr anchorCtr="0" anchor="t" bIns="91425" lIns="91425" spcFirstLastPara="1" rIns="91425" wrap="square" tIns="91425">
            <a:noAutofit/>
          </a:bodyPr>
          <a:lstStyle/>
          <a:p>
            <a:pPr indent="-304800" lvl="0" marL="457200" rtl="0" algn="just">
              <a:lnSpc>
                <a:spcPct val="107916"/>
              </a:lnSpc>
              <a:spcBef>
                <a:spcPts val="0"/>
              </a:spcBef>
              <a:spcAft>
                <a:spcPts val="0"/>
              </a:spcAft>
              <a:buClr>
                <a:srgbClr val="191769"/>
              </a:buClr>
              <a:buSzPts val="1200"/>
              <a:buFont typeface="Montserrat"/>
              <a:buChar char="●"/>
            </a:pPr>
            <a:r>
              <a:rPr b="1" lang="pt-BR" sz="1200">
                <a:solidFill>
                  <a:srgbClr val="191769"/>
                </a:solidFill>
                <a:latin typeface="Montserrat"/>
                <a:ea typeface="Montserrat"/>
                <a:cs typeface="Montserrat"/>
                <a:sym typeface="Montserrat"/>
              </a:rPr>
              <a:t>OLIO:</a:t>
            </a:r>
            <a:endParaRPr b="1" sz="1200">
              <a:solidFill>
                <a:srgbClr val="191769"/>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200">
                <a:solidFill>
                  <a:srgbClr val="191769"/>
                </a:solidFill>
                <a:latin typeface="Montserrat"/>
                <a:ea typeface="Montserrat"/>
                <a:cs typeface="Montserrat"/>
                <a:sym typeface="Montserrat"/>
              </a:rPr>
              <a:t>O App Olio conecta vizinhos entre si e com lojas locais para que os alimentos excedentes e outros itens possam ser compartilhados, e não jogados fora.</a:t>
            </a:r>
            <a:endParaRPr sz="1200">
              <a:solidFill>
                <a:srgbClr val="191769"/>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200">
                <a:solidFill>
                  <a:srgbClr val="191769"/>
                </a:solidFill>
                <a:latin typeface="Montserrat"/>
                <a:ea typeface="Montserrat"/>
                <a:cs typeface="Montserrat"/>
                <a:sym typeface="Montserrat"/>
              </a:rPr>
              <a:t>O aplicativo funciona como uma rede social de procura e demanda de itens domésticos, como os próprios alimentos.  No aplicativo, o usuário pode adicionar ou “publicar” itens que deseja doar. Com uma interface bem simples e intuitiva, o usuário pode adicionar uma foto do item, junto ao prazo, endereço e horário de retirada. E, para quem deseja adquirir algum item, é só navegar pelo feed de itens disponíveis, escolher o que deseja e solicitar a retirada.</a:t>
            </a:r>
            <a:endParaRPr sz="1200">
              <a:solidFill>
                <a:srgbClr val="191769"/>
              </a:solidFill>
              <a:latin typeface="Montserrat"/>
              <a:ea typeface="Montserrat"/>
              <a:cs typeface="Montserrat"/>
              <a:sym typeface="Montserrat"/>
            </a:endParaRPr>
          </a:p>
          <a:p>
            <a:pPr indent="457200" lvl="0" marL="0" rtl="0" algn="just">
              <a:lnSpc>
                <a:spcPct val="107916"/>
              </a:lnSpc>
              <a:spcBef>
                <a:spcPts val="0"/>
              </a:spcBef>
              <a:spcAft>
                <a:spcPts val="0"/>
              </a:spcAft>
              <a:buNone/>
            </a:pPr>
            <a:r>
              <a:t/>
            </a:r>
            <a:endParaRPr sz="1200">
              <a:solidFill>
                <a:srgbClr val="191769"/>
              </a:solidFill>
              <a:latin typeface="Montserrat"/>
              <a:ea typeface="Montserrat"/>
              <a:cs typeface="Montserrat"/>
              <a:sym typeface="Montserrat"/>
            </a:endParaRPr>
          </a:p>
          <a:p>
            <a:pPr indent="-317500" lvl="0" marL="457200" rtl="0" algn="just">
              <a:lnSpc>
                <a:spcPct val="107916"/>
              </a:lnSpc>
              <a:spcBef>
                <a:spcPts val="0"/>
              </a:spcBef>
              <a:spcAft>
                <a:spcPts val="0"/>
              </a:spcAft>
              <a:buClr>
                <a:srgbClr val="191769"/>
              </a:buClr>
              <a:buSzPts val="1400"/>
              <a:buFont typeface="Montserrat"/>
              <a:buChar char="●"/>
            </a:pPr>
            <a:r>
              <a:rPr b="1" lang="pt-BR">
                <a:solidFill>
                  <a:srgbClr val="191769"/>
                </a:solidFill>
                <a:latin typeface="Montserrat"/>
                <a:ea typeface="Montserrat"/>
                <a:cs typeface="Montserrat"/>
                <a:sym typeface="Montserrat"/>
              </a:rPr>
              <a:t>Sortly:</a:t>
            </a:r>
            <a:endParaRPr b="1">
              <a:solidFill>
                <a:srgbClr val="191769"/>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100">
                <a:solidFill>
                  <a:srgbClr val="191769"/>
                </a:solidFill>
                <a:latin typeface="Montserrat"/>
                <a:ea typeface="Montserrat"/>
                <a:cs typeface="Montserrat"/>
                <a:sym typeface="Montserrat"/>
              </a:rPr>
              <a:t>O App Sortly funciona como um organizador de despensa, onde o usuário pode escanear o código de barras, QR code, ou tirar uma foto dos alimentos armazenados para que o usuário possa ter um maior controle sobre os itens estocados. Dessa forma, quando desejar procurar algo, basta abrir o aplicativo, que separa os alimentos por categoria, ir até a categoria desejada e checar se o item desejado está lá, rápido e sem sair do lugar.</a:t>
            </a:r>
            <a:endParaRPr sz="1100">
              <a:solidFill>
                <a:srgbClr val="191769"/>
              </a:solidFill>
              <a:latin typeface="Montserrat"/>
              <a:ea typeface="Montserrat"/>
              <a:cs typeface="Montserrat"/>
              <a:sym typeface="Montserrat"/>
            </a:endParaRPr>
          </a:p>
          <a:p>
            <a:pPr indent="457200" lvl="0" marL="0" rtl="0" algn="just">
              <a:lnSpc>
                <a:spcPct val="107916"/>
              </a:lnSpc>
              <a:spcBef>
                <a:spcPts val="0"/>
              </a:spcBef>
              <a:spcAft>
                <a:spcPts val="0"/>
              </a:spcAft>
              <a:buNone/>
            </a:pPr>
            <a:r>
              <a:t/>
            </a:r>
            <a:endParaRPr sz="1100">
              <a:solidFill>
                <a:srgbClr val="191769"/>
              </a:solidFill>
              <a:latin typeface="Montserrat"/>
              <a:ea typeface="Montserrat"/>
              <a:cs typeface="Montserrat"/>
              <a:sym typeface="Montserrat"/>
            </a:endParaRPr>
          </a:p>
          <a:p>
            <a:pPr indent="-317500" lvl="0" marL="457200" rtl="0" algn="just">
              <a:lnSpc>
                <a:spcPct val="107916"/>
              </a:lnSpc>
              <a:spcBef>
                <a:spcPts val="0"/>
              </a:spcBef>
              <a:spcAft>
                <a:spcPts val="0"/>
              </a:spcAft>
              <a:buClr>
                <a:srgbClr val="FFFFFF"/>
              </a:buClr>
              <a:buSzPts val="1400"/>
              <a:buFont typeface="Montserrat"/>
              <a:buChar char="●"/>
            </a:pPr>
            <a:r>
              <a:rPr b="1" lang="pt-BR">
                <a:solidFill>
                  <a:srgbClr val="FFFFFF"/>
                </a:solidFill>
                <a:latin typeface="Montserrat"/>
                <a:ea typeface="Montserrat"/>
                <a:cs typeface="Montserrat"/>
                <a:sym typeface="Montserrat"/>
              </a:rPr>
              <a:t> Lista Mágica:</a:t>
            </a:r>
            <a:endParaRPr b="1">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100">
                <a:solidFill>
                  <a:srgbClr val="FFFFFF"/>
                </a:solidFill>
                <a:latin typeface="Montserrat"/>
                <a:ea typeface="Montserrat"/>
                <a:cs typeface="Montserrat"/>
                <a:sym typeface="Montserrat"/>
              </a:rPr>
              <a:t>O App Lista Mágica reconhece os itens que você consome para gerar sua lista diária de compras. Nele, é possível importar notas fiscais ou o QR code dos alimentos para organizar a despensa. O aplicativo também permite que o usuário veja as informações da ultimas compras para ver o que realmente é necessário ou não, para que na próxima compra o mesmo possa decidir melhor o que adicionar ou remover na sua lista. O aplicativo também permite que o usuário compartilhe sua lista com outros familiares, dessa forma, a demanda de todas as pessoas da mesma casa pode ser feita em um único lugar.</a:t>
            </a:r>
            <a:endParaRPr sz="1100">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None/>
            </a:pPr>
            <a:r>
              <a:t/>
            </a:r>
            <a:endParaRPr sz="1100">
              <a:solidFill>
                <a:srgbClr val="FFFFFF"/>
              </a:solidFill>
              <a:latin typeface="Montserrat"/>
              <a:ea typeface="Montserrat"/>
              <a:cs typeface="Montserrat"/>
              <a:sym typeface="Montserrat"/>
            </a:endParaRPr>
          </a:p>
          <a:p>
            <a:pPr indent="-317500" lvl="0" marL="457200" rtl="0" algn="just">
              <a:lnSpc>
                <a:spcPct val="107916"/>
              </a:lnSpc>
              <a:spcBef>
                <a:spcPts val="0"/>
              </a:spcBef>
              <a:spcAft>
                <a:spcPts val="0"/>
              </a:spcAft>
              <a:buClr>
                <a:srgbClr val="FFFFFF"/>
              </a:buClr>
              <a:buSzPts val="1400"/>
              <a:buFont typeface="Montserrat"/>
              <a:buChar char="●"/>
            </a:pPr>
            <a:r>
              <a:rPr b="1" lang="pt-BR">
                <a:solidFill>
                  <a:srgbClr val="FFFFFF"/>
                </a:solidFill>
                <a:latin typeface="Montserrat"/>
                <a:ea typeface="Montserrat"/>
                <a:cs typeface="Montserrat"/>
                <a:sym typeface="Montserrat"/>
              </a:rPr>
              <a:t>Meal Prep Mate:</a:t>
            </a:r>
            <a:endParaRPr b="1">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200">
                <a:solidFill>
                  <a:srgbClr val="FFFFFF"/>
                </a:solidFill>
                <a:latin typeface="Montserrat"/>
                <a:ea typeface="Montserrat"/>
                <a:cs typeface="Montserrat"/>
                <a:sym typeface="Montserrat"/>
              </a:rPr>
              <a:t>O app oferece dicas sobre armazenamento de alimentos, cozimento e cálculo das porções a serem consumidas, levando em conta o número de pessoas que irão comer e os dias para os quais as refeições serão programadas.</a:t>
            </a:r>
            <a:endParaRPr sz="1200">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200">
                <a:solidFill>
                  <a:srgbClr val="FFFFFF"/>
                </a:solidFill>
                <a:latin typeface="Montserrat"/>
                <a:ea typeface="Montserrat"/>
                <a:cs typeface="Montserrat"/>
                <a:sym typeface="Montserrat"/>
              </a:rPr>
              <a:t>Com isso, os usuários podem escolher um programa de combate ao desperdício já existente no aplicativo ou então criar um diferenciado. Há ainda dicas sobre as melhores formas de armazenar comida e um guia para aproveitar as sobras das refeições, deixando-as saborosas para comer.</a:t>
            </a:r>
            <a:endParaRPr sz="1200">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None/>
            </a:pPr>
            <a:r>
              <a:rPr lang="pt-BR" sz="1200">
                <a:solidFill>
                  <a:srgbClr val="FFFFFF"/>
                </a:solidFill>
                <a:latin typeface="Montserrat"/>
                <a:ea typeface="Montserrat"/>
                <a:cs typeface="Montserrat"/>
                <a:sym typeface="Montserrat"/>
              </a:rPr>
              <a:t>Dessa forma, o aplicativo ajuda no combate ao desperdício de alimentos e também facilita no preparo das refeições diárias.</a:t>
            </a:r>
            <a:endParaRPr sz="1200">
              <a:solidFill>
                <a:srgbClr val="FFFFFF"/>
              </a:solidFill>
              <a:latin typeface="Montserrat"/>
              <a:ea typeface="Montserrat"/>
              <a:cs typeface="Montserrat"/>
              <a:sym typeface="Montserrat"/>
            </a:endParaRPr>
          </a:p>
          <a:p>
            <a:pPr indent="457200" lvl="0" marL="0" rtl="0" algn="just">
              <a:lnSpc>
                <a:spcPct val="107916"/>
              </a:lnSpc>
              <a:spcBef>
                <a:spcPts val="1200"/>
              </a:spcBef>
              <a:spcAft>
                <a:spcPts val="0"/>
              </a:spcAft>
              <a:buNone/>
            </a:pPr>
            <a:r>
              <a:t/>
            </a:r>
            <a:endParaRPr sz="1100">
              <a:solidFill>
                <a:srgbClr val="191769"/>
              </a:solidFill>
              <a:latin typeface="Montserrat"/>
              <a:ea typeface="Montserrat"/>
              <a:cs typeface="Montserrat"/>
              <a:sym typeface="Montserrat"/>
            </a:endParaRPr>
          </a:p>
          <a:p>
            <a:pPr indent="457200" lvl="0" marL="0" rtl="0" algn="just">
              <a:lnSpc>
                <a:spcPct val="107916"/>
              </a:lnSpc>
              <a:spcBef>
                <a:spcPts val="1200"/>
              </a:spcBef>
              <a:spcAft>
                <a:spcPts val="0"/>
              </a:spcAft>
              <a:buNone/>
            </a:pPr>
            <a:r>
              <a:t/>
            </a:r>
            <a:endParaRPr sz="1200">
              <a:solidFill>
                <a:srgbClr val="191769"/>
              </a:solidFill>
              <a:highlight>
                <a:srgbClr val="FFFFFF"/>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1800">
              <a:solidFill>
                <a:srgbClr val="191769"/>
              </a:solidFill>
              <a:latin typeface="Montserrat"/>
              <a:ea typeface="Montserrat"/>
              <a:cs typeface="Montserrat"/>
              <a:sym typeface="Montserrat"/>
            </a:endParaRPr>
          </a:p>
        </p:txBody>
      </p:sp>
      <p:sp>
        <p:nvSpPr>
          <p:cNvPr id="374" name="Google Shape;374;p4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p:nvPr/>
        </p:nvSpPr>
        <p:spPr>
          <a:xfrm>
            <a:off x="0" y="0"/>
            <a:ext cx="7560000" cy="32364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382" name="Google Shape;382;p44"/>
          <p:cNvSpPr txBox="1"/>
          <p:nvPr/>
        </p:nvSpPr>
        <p:spPr>
          <a:xfrm>
            <a:off x="689800" y="815525"/>
            <a:ext cx="6143400" cy="9156600"/>
          </a:xfrm>
          <a:prstGeom prst="rect">
            <a:avLst/>
          </a:prstGeom>
          <a:noFill/>
          <a:ln>
            <a:noFill/>
          </a:ln>
        </p:spPr>
        <p:txBody>
          <a:bodyPr anchorCtr="0" anchor="t" bIns="91425" lIns="91425" spcFirstLastPara="1" rIns="91425" wrap="square" tIns="91425">
            <a:noAutofit/>
          </a:bodyPr>
          <a:lstStyle/>
          <a:p>
            <a:pPr indent="-317500" lvl="0" marL="457200" rtl="0" algn="l">
              <a:lnSpc>
                <a:spcPct val="107916"/>
              </a:lnSpc>
              <a:spcBef>
                <a:spcPts val="0"/>
              </a:spcBef>
              <a:spcAft>
                <a:spcPts val="0"/>
              </a:spcAft>
              <a:buClr>
                <a:srgbClr val="FFFFFF"/>
              </a:buClr>
              <a:buSzPts val="1400"/>
              <a:buFont typeface="Montserrat"/>
              <a:buChar char="●"/>
            </a:pPr>
            <a:r>
              <a:rPr b="1" lang="pt-BR">
                <a:solidFill>
                  <a:srgbClr val="FFFFFF"/>
                </a:solidFill>
                <a:latin typeface="Montserrat"/>
                <a:ea typeface="Montserrat"/>
                <a:cs typeface="Montserrat"/>
                <a:sym typeface="Montserrat"/>
              </a:rPr>
              <a:t>Geladeiras </a:t>
            </a:r>
            <a:r>
              <a:rPr b="1" lang="pt-BR">
                <a:solidFill>
                  <a:srgbClr val="FFFFFF"/>
                </a:solidFill>
                <a:latin typeface="Montserrat"/>
                <a:ea typeface="Montserrat"/>
                <a:cs typeface="Montserrat"/>
                <a:sym typeface="Montserrat"/>
              </a:rPr>
              <a:t>com uma tecnologia capaz de ajudar a dimi</a:t>
            </a:r>
            <a:r>
              <a:rPr b="1" lang="pt-BR">
                <a:solidFill>
                  <a:srgbClr val="FFFFFF"/>
                </a:solidFill>
                <a:latin typeface="Montserrat"/>
                <a:ea typeface="Montserrat"/>
                <a:cs typeface="Montserrat"/>
                <a:sym typeface="Montserrat"/>
              </a:rPr>
              <a:t>nuir o desperdícios dos alimentos:</a:t>
            </a:r>
            <a:endParaRPr b="1">
              <a:solidFill>
                <a:srgbClr val="FFFFFF"/>
              </a:solidFill>
              <a:latin typeface="Montserrat"/>
              <a:ea typeface="Montserrat"/>
              <a:cs typeface="Montserrat"/>
              <a:sym typeface="Montserrat"/>
            </a:endParaRPr>
          </a:p>
          <a:p>
            <a:pPr indent="457200" lvl="0" marL="0" rtl="0" algn="l">
              <a:spcBef>
                <a:spcPts val="800"/>
              </a:spcBef>
              <a:spcAft>
                <a:spcPts val="0"/>
              </a:spcAft>
              <a:buNone/>
            </a:pPr>
            <a:r>
              <a:rPr b="1" lang="pt-BR">
                <a:solidFill>
                  <a:srgbClr val="FFFFFF"/>
                </a:solidFill>
                <a:latin typeface="Montserrat"/>
                <a:ea typeface="Montserrat"/>
                <a:cs typeface="Montserrat"/>
                <a:sym typeface="Montserrat"/>
              </a:rPr>
              <a:t>Uma geladeira (quase) inteligente:</a:t>
            </a:r>
            <a:endParaRPr b="1">
              <a:solidFill>
                <a:srgbClr val="FFFFFF"/>
              </a:solidFill>
              <a:latin typeface="Montserrat"/>
              <a:ea typeface="Montserrat"/>
              <a:cs typeface="Montserrat"/>
              <a:sym typeface="Montserrat"/>
            </a:endParaRPr>
          </a:p>
          <a:p>
            <a:pPr indent="457200" lvl="0" marL="0" rtl="0" algn="l">
              <a:spcBef>
                <a:spcPts val="0"/>
              </a:spcBef>
              <a:spcAft>
                <a:spcPts val="0"/>
              </a:spcAft>
              <a:buNone/>
            </a:pPr>
            <a:r>
              <a:rPr lang="pt-BR" sz="1200">
                <a:solidFill>
                  <a:srgbClr val="FFFFFF"/>
                </a:solidFill>
                <a:latin typeface="Montserrat"/>
                <a:ea typeface="Montserrat"/>
                <a:cs typeface="Montserrat"/>
                <a:sym typeface="Montserrat"/>
              </a:rPr>
              <a:t>A geladeira avisa quando os alimentos estão vencidos, diz o que está faltando e até gera a própria lista de compras - que manda para o seu smartphone. Na prática, ainda tem alguns problemas. Mas é o começo de uma nova era para as geladeiras. </a:t>
            </a:r>
            <a:endParaRPr sz="1200">
              <a:solidFill>
                <a:srgbClr val="FFFFFF"/>
              </a:solidFill>
              <a:latin typeface="Montserrat"/>
              <a:ea typeface="Montserrat"/>
              <a:cs typeface="Montserrat"/>
              <a:sym typeface="Montserrat"/>
            </a:endParaRPr>
          </a:p>
          <a:p>
            <a:pPr indent="457200" lvl="0" marL="0" rtl="0" algn="l">
              <a:spcBef>
                <a:spcPts val="0"/>
              </a:spcBef>
              <a:spcAft>
                <a:spcPts val="0"/>
              </a:spcAft>
              <a:buNone/>
            </a:pPr>
            <a:r>
              <a:rPr lang="pt-BR" sz="1200">
                <a:solidFill>
                  <a:srgbClr val="FFFFFF"/>
                </a:solidFill>
                <a:latin typeface="Montserrat"/>
                <a:ea typeface="Montserrat"/>
                <a:cs typeface="Montserrat"/>
                <a:sym typeface="Montserrat"/>
              </a:rPr>
              <a:t>A tela avisa quando um alimento vai estragar e também gera uma lista de compras. Mas você tem de digitar a data de validade de cada produto. E se quiser transferir a lista de compras para o seu smartphone, precisa fotografar um código exibido na tela da geladeira.</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lnSpc>
                <a:spcPct val="125000"/>
              </a:lnSpc>
              <a:spcBef>
                <a:spcPts val="0"/>
              </a:spcBef>
              <a:spcAft>
                <a:spcPts val="0"/>
              </a:spcAft>
              <a:buNone/>
            </a:pPr>
            <a:r>
              <a:rPr b="1" lang="pt-BR">
                <a:solidFill>
                  <a:srgbClr val="191769"/>
                </a:solidFill>
                <a:latin typeface="Montserrat"/>
                <a:ea typeface="Montserrat"/>
                <a:cs typeface="Montserrat"/>
                <a:sym typeface="Montserrat"/>
              </a:rPr>
              <a:t>LG lança geladeira que deixa você espiar o que tem dentro pelo smartphone:</a:t>
            </a:r>
            <a:endParaRPr sz="1200">
              <a:solidFill>
                <a:srgbClr val="191769"/>
              </a:solidFill>
              <a:latin typeface="Montserrat"/>
              <a:ea typeface="Montserrat"/>
              <a:cs typeface="Montserrat"/>
              <a:sym typeface="Montserrat"/>
            </a:endParaRPr>
          </a:p>
          <a:p>
            <a:pPr indent="457200" lvl="0" marL="0" rtl="0" algn="l">
              <a:spcBef>
                <a:spcPts val="0"/>
              </a:spcBef>
              <a:spcAft>
                <a:spcPts val="0"/>
              </a:spcAft>
              <a:buNone/>
            </a:pPr>
            <a:r>
              <a:rPr lang="pt-BR" sz="1200">
                <a:solidFill>
                  <a:srgbClr val="191769"/>
                </a:solidFill>
                <a:latin typeface="Montserrat"/>
                <a:ea typeface="Montserrat"/>
                <a:cs typeface="Montserrat"/>
                <a:sym typeface="Montserrat"/>
              </a:rPr>
              <a:t>O equipamento vem com uma câmera com lentes panorâmica de 2.0 megapixels que captura as imagens do interior do equipamento de diferentes </a:t>
            </a:r>
            <a:r>
              <a:rPr lang="pt-BR" sz="1200">
                <a:solidFill>
                  <a:srgbClr val="191769"/>
                </a:solidFill>
                <a:latin typeface="Montserrat"/>
                <a:ea typeface="Montserrat"/>
                <a:cs typeface="Montserrat"/>
                <a:sym typeface="Montserrat"/>
              </a:rPr>
              <a:t>ângulos, e exibe no smartphone.</a:t>
            </a:r>
            <a:endParaRPr sz="1200">
              <a:solidFill>
                <a:srgbClr val="191769"/>
              </a:solidFill>
              <a:latin typeface="Montserrat"/>
              <a:ea typeface="Montserrat"/>
              <a:cs typeface="Montserrat"/>
              <a:sym typeface="Montserrat"/>
            </a:endParaRPr>
          </a:p>
          <a:p>
            <a:pPr indent="457200" lvl="0" marL="0" rtl="0" algn="l">
              <a:spcBef>
                <a:spcPts val="0"/>
              </a:spcBef>
              <a:spcAft>
                <a:spcPts val="0"/>
              </a:spcAft>
              <a:buNone/>
            </a:pPr>
            <a:r>
              <a:rPr lang="pt-BR" sz="1200">
                <a:solidFill>
                  <a:srgbClr val="191769"/>
                </a:solidFill>
                <a:latin typeface="Montserrat"/>
                <a:ea typeface="Montserrat"/>
                <a:cs typeface="Montserrat"/>
                <a:sym typeface="Montserrat"/>
              </a:rPr>
              <a:t>A </a:t>
            </a:r>
            <a:r>
              <a:rPr i="1" lang="pt-BR" sz="1200">
                <a:solidFill>
                  <a:srgbClr val="191769"/>
                </a:solidFill>
                <a:latin typeface="Montserrat"/>
                <a:ea typeface="Montserrat"/>
                <a:cs typeface="Montserrat"/>
                <a:sym typeface="Montserrat"/>
              </a:rPr>
              <a:t>Smart InstaView </a:t>
            </a:r>
            <a:r>
              <a:rPr lang="pt-BR" sz="1200">
                <a:solidFill>
                  <a:srgbClr val="191769"/>
                </a:solidFill>
                <a:latin typeface="Montserrat"/>
                <a:ea typeface="Montserrat"/>
                <a:cs typeface="Montserrat"/>
                <a:sym typeface="Montserrat"/>
              </a:rPr>
              <a:t>possui total integração com o serviço de voz Alexa, da Amazon, que é um assistente pessoal inteligente e busca receitas, toca músicas, faz compras através do serviço </a:t>
            </a:r>
            <a:r>
              <a:rPr i="1" lang="pt-BR" sz="1200">
                <a:solidFill>
                  <a:srgbClr val="191769"/>
                </a:solidFill>
                <a:latin typeface="Montserrat"/>
                <a:ea typeface="Montserrat"/>
                <a:cs typeface="Montserrat"/>
                <a:sym typeface="Montserrat"/>
              </a:rPr>
              <a:t>Prime</a:t>
            </a:r>
            <a:r>
              <a:rPr lang="pt-BR" sz="1200">
                <a:solidFill>
                  <a:srgbClr val="191769"/>
                </a:solidFill>
                <a:latin typeface="Montserrat"/>
                <a:ea typeface="Montserrat"/>
                <a:cs typeface="Montserrat"/>
                <a:sym typeface="Montserrat"/>
              </a:rPr>
              <a:t>, inclusive comestíveis, consegue controlar uma casa inteligente;</a:t>
            </a:r>
            <a:endParaRPr sz="1200">
              <a:solidFill>
                <a:srgbClr val="191769"/>
              </a:solidFill>
              <a:latin typeface="Montserrat"/>
              <a:ea typeface="Montserrat"/>
              <a:cs typeface="Montserrat"/>
              <a:sym typeface="Montserrat"/>
            </a:endParaRPr>
          </a:p>
          <a:p>
            <a:pPr indent="457200" lvl="0" marL="0" rtl="0" algn="l">
              <a:spcBef>
                <a:spcPts val="0"/>
              </a:spcBef>
              <a:spcAft>
                <a:spcPts val="0"/>
              </a:spcAft>
              <a:buNone/>
            </a:pPr>
            <a:r>
              <a:rPr lang="pt-BR" sz="1200">
                <a:solidFill>
                  <a:srgbClr val="191769"/>
                </a:solidFill>
                <a:latin typeface="Montserrat"/>
                <a:ea typeface="Montserrat"/>
                <a:cs typeface="Montserrat"/>
                <a:sym typeface="Montserrat"/>
              </a:rPr>
              <a:t>Essa tecnologia traz a vantagem de evitar o desperdício dos seus alimentos, facilitar na hora da compra de novos ao saber o que já há no seu estoque  e facilitar o controle do possuído/consumido.</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07916"/>
              </a:lnSpc>
              <a:spcBef>
                <a:spcPts val="1200"/>
              </a:spcBef>
              <a:spcAft>
                <a:spcPts val="1200"/>
              </a:spcAft>
              <a:buNone/>
            </a:pPr>
            <a:r>
              <a:t/>
            </a:r>
            <a:endParaRPr sz="1800">
              <a:solidFill>
                <a:srgbClr val="434343"/>
              </a:solidFill>
              <a:latin typeface="Montserrat"/>
              <a:ea typeface="Montserrat"/>
              <a:cs typeface="Montserrat"/>
              <a:sym typeface="Montserrat"/>
            </a:endParaRPr>
          </a:p>
        </p:txBody>
      </p:sp>
      <p:sp>
        <p:nvSpPr>
          <p:cNvPr id="383" name="Google Shape;383;p4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90" name="Google Shape;390;p45"/>
          <p:cNvPicPr preferRelativeResize="0"/>
          <p:nvPr/>
        </p:nvPicPr>
        <p:blipFill rotWithShape="1">
          <a:blip r:embed="rId3">
            <a:alphaModFix/>
          </a:blip>
          <a:srcRect b="4917" l="49628" r="14858" t="64595"/>
          <a:stretch/>
        </p:blipFill>
        <p:spPr>
          <a:xfrm rot="-1996067">
            <a:off x="-1223995" y="6605879"/>
            <a:ext cx="4272816" cy="3668166"/>
          </a:xfrm>
          <a:prstGeom prst="rect">
            <a:avLst/>
          </a:prstGeom>
          <a:noFill/>
          <a:ln>
            <a:noFill/>
          </a:ln>
        </p:spPr>
      </p:pic>
      <p:pic>
        <p:nvPicPr>
          <p:cNvPr id="391" name="Google Shape;391;p45"/>
          <p:cNvPicPr preferRelativeResize="0"/>
          <p:nvPr/>
        </p:nvPicPr>
        <p:blipFill rotWithShape="1">
          <a:blip r:embed="rId3">
            <a:alphaModFix/>
          </a:blip>
          <a:srcRect b="4917" l="49628" r="14858" t="64595"/>
          <a:stretch/>
        </p:blipFill>
        <p:spPr>
          <a:xfrm rot="1524582">
            <a:off x="4218020" y="3660072"/>
            <a:ext cx="3716917" cy="3190925"/>
          </a:xfrm>
          <a:prstGeom prst="rect">
            <a:avLst/>
          </a:prstGeom>
          <a:noFill/>
          <a:ln>
            <a:noFill/>
          </a:ln>
        </p:spPr>
      </p:pic>
      <p:pic>
        <p:nvPicPr>
          <p:cNvPr id="392" name="Google Shape;392;p45"/>
          <p:cNvPicPr preferRelativeResize="0"/>
          <p:nvPr/>
        </p:nvPicPr>
        <p:blipFill rotWithShape="1">
          <a:blip r:embed="rId3">
            <a:alphaModFix/>
          </a:blip>
          <a:srcRect b="4917" l="49628" r="14858" t="64595"/>
          <a:stretch/>
        </p:blipFill>
        <p:spPr>
          <a:xfrm rot="1684896">
            <a:off x="-425175" y="-1081925"/>
            <a:ext cx="2943774" cy="2527199"/>
          </a:xfrm>
          <a:prstGeom prst="rect">
            <a:avLst/>
          </a:prstGeom>
          <a:noFill/>
          <a:ln>
            <a:noFill/>
          </a:ln>
        </p:spPr>
      </p:pic>
      <p:sp>
        <p:nvSpPr>
          <p:cNvPr id="393" name="Google Shape;393;p45"/>
          <p:cNvSpPr txBox="1"/>
          <p:nvPr/>
        </p:nvSpPr>
        <p:spPr>
          <a:xfrm>
            <a:off x="497700" y="68017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REQUISITOS</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TÉCNICOS</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394" name="Google Shape;394;p45"/>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4</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402" name="Google Shape;402;p46"/>
          <p:cNvSpPr txBox="1"/>
          <p:nvPr/>
        </p:nvSpPr>
        <p:spPr>
          <a:xfrm>
            <a:off x="689800" y="815525"/>
            <a:ext cx="6143400" cy="91566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pt-BR" sz="4800">
                <a:solidFill>
                  <a:srgbClr val="191769"/>
                </a:solidFill>
                <a:latin typeface="Montserrat"/>
                <a:ea typeface="Montserrat"/>
                <a:cs typeface="Montserrat"/>
                <a:sym typeface="Montserrat"/>
              </a:rPr>
              <a:t>4</a:t>
            </a:r>
            <a:r>
              <a:rPr b="1" lang="pt-BR" sz="4800">
                <a:solidFill>
                  <a:srgbClr val="191769"/>
                </a:solidFill>
                <a:latin typeface="Montserrat"/>
                <a:ea typeface="Montserrat"/>
                <a:cs typeface="Montserrat"/>
                <a:sym typeface="Montserrat"/>
              </a:rPr>
              <a:t>. REQUISITOS TÉCNICOS</a:t>
            </a:r>
            <a:endParaRPr b="1" sz="4800">
              <a:solidFill>
                <a:srgbClr val="191769"/>
              </a:solidFill>
              <a:latin typeface="Montserrat"/>
              <a:ea typeface="Montserrat"/>
              <a:cs typeface="Montserrat"/>
              <a:sym typeface="Montserrat"/>
            </a:endParaRPr>
          </a:p>
          <a:p>
            <a:pPr indent="0" lvl="0" marL="0" rtl="0" algn="l">
              <a:lnSpc>
                <a:spcPct val="107916"/>
              </a:lnSpc>
              <a:spcBef>
                <a:spcPts val="800"/>
              </a:spcBef>
              <a:spcAft>
                <a:spcPts val="0"/>
              </a:spcAft>
              <a:buNone/>
            </a:pPr>
            <a:r>
              <a:t/>
            </a:r>
            <a:endParaRPr sz="3600">
              <a:solidFill>
                <a:srgbClr val="191769"/>
              </a:solidFill>
              <a:latin typeface="Montserrat"/>
              <a:ea typeface="Montserrat"/>
              <a:cs typeface="Montserrat"/>
              <a:sym typeface="Montserrat"/>
            </a:endParaRPr>
          </a:p>
          <a:p>
            <a:pPr indent="0" lvl="0" marL="0" rtl="0" algn="l">
              <a:lnSpc>
                <a:spcPct val="107916"/>
              </a:lnSpc>
              <a:spcBef>
                <a:spcPts val="800"/>
              </a:spcBef>
              <a:spcAft>
                <a:spcPts val="0"/>
              </a:spcAft>
              <a:buNone/>
            </a:pPr>
            <a:r>
              <a:rPr b="1" lang="pt-BR" sz="3600">
                <a:solidFill>
                  <a:srgbClr val="191769"/>
                </a:solidFill>
                <a:latin typeface="Montserrat"/>
                <a:ea typeface="Montserrat"/>
                <a:cs typeface="Montserrat"/>
                <a:sym typeface="Montserrat"/>
              </a:rPr>
              <a:t>4.1 RECURSOS E LIMITAÇÕES</a:t>
            </a:r>
            <a:endParaRPr b="1" sz="3600">
              <a:solidFill>
                <a:srgbClr val="191769"/>
              </a:solidFill>
              <a:latin typeface="Montserrat"/>
              <a:ea typeface="Montserrat"/>
              <a:cs typeface="Montserrat"/>
              <a:sym typeface="Montserrat"/>
            </a:endParaRPr>
          </a:p>
          <a:p>
            <a:pPr indent="444500" lvl="0" marL="0" rtl="0" algn="just">
              <a:lnSpc>
                <a:spcPct val="115000"/>
              </a:lnSpc>
              <a:spcBef>
                <a:spcPts val="800"/>
              </a:spcBef>
              <a:spcAft>
                <a:spcPts val="0"/>
              </a:spcAft>
              <a:buNone/>
            </a:pPr>
            <a:r>
              <a:rPr lang="pt-BR" sz="1200">
                <a:solidFill>
                  <a:srgbClr val="191769"/>
                </a:solidFill>
                <a:latin typeface="Montserrat"/>
                <a:ea typeface="Montserrat"/>
                <a:cs typeface="Montserrat"/>
                <a:sym typeface="Montserrat"/>
              </a:rPr>
              <a:t>Foram vistas aplicações necessárias para uma possível solução, sendo elas:</a:t>
            </a:r>
            <a:endParaRPr sz="1200">
              <a:solidFill>
                <a:srgbClr val="191769"/>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 Cadastro de produtos: Tendo em vista que as soluções já disponíveis no mercado giram em torno do cadastro dos produtos por meio de aplicativos, para que o usuário possa ter um maior controle sobre os mesmos, o cadastro de produtos torna-se uma opção para a futura solução.</a:t>
            </a:r>
            <a:endParaRPr sz="1200">
              <a:solidFill>
                <a:srgbClr val="191769"/>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 Interface Interna: É necessário que o usuário tenha uma interface para fazer uso do futuro software que será desenvolvido pelo grupo.</a:t>
            </a:r>
            <a:endParaRPr sz="1200">
              <a:solidFill>
                <a:srgbClr val="191769"/>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191769"/>
              </a:buClr>
              <a:buSzPts val="1200"/>
              <a:buFont typeface="Montserrat"/>
              <a:buChar char="●"/>
            </a:pPr>
            <a:r>
              <a:rPr lang="pt-BR" sz="1200">
                <a:solidFill>
                  <a:srgbClr val="191769"/>
                </a:solidFill>
                <a:latin typeface="Montserrat"/>
                <a:ea typeface="Montserrat"/>
                <a:cs typeface="Montserrat"/>
                <a:sym typeface="Montserrat"/>
              </a:rPr>
              <a:t>Banco de dados: De acordo com as pesquisas, é necessário um banco de dados para armazenar as informações sobre os alimentos.</a:t>
            </a:r>
            <a:endParaRPr sz="1200">
              <a:solidFill>
                <a:srgbClr val="191769"/>
              </a:solidFill>
              <a:latin typeface="Montserrat"/>
              <a:ea typeface="Montserrat"/>
              <a:cs typeface="Montserrat"/>
              <a:sym typeface="Montserrat"/>
            </a:endParaRPr>
          </a:p>
          <a:p>
            <a:pPr indent="44450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600">
                <a:solidFill>
                  <a:srgbClr val="191769"/>
                </a:solidFill>
                <a:latin typeface="Montserrat"/>
                <a:ea typeface="Montserrat"/>
                <a:cs typeface="Montserrat"/>
                <a:sym typeface="Montserrat"/>
              </a:rPr>
              <a:t>4.2 JUSTIFICATIVA</a:t>
            </a:r>
            <a:endParaRPr b="1" sz="3600">
              <a:solidFill>
                <a:srgbClr val="191769"/>
              </a:solidFill>
              <a:latin typeface="Montserrat"/>
              <a:ea typeface="Montserrat"/>
              <a:cs typeface="Montserrat"/>
              <a:sym typeface="Montserrat"/>
            </a:endParaRPr>
          </a:p>
          <a:p>
            <a:pPr indent="444500" lvl="0" marL="0" rtl="0" algn="just">
              <a:lnSpc>
                <a:spcPct val="115000"/>
              </a:lnSpc>
              <a:spcBef>
                <a:spcPts val="1200"/>
              </a:spcBef>
              <a:spcAft>
                <a:spcPts val="0"/>
              </a:spcAft>
              <a:buNone/>
            </a:pPr>
            <a:r>
              <a:rPr lang="pt-BR" sz="1200">
                <a:solidFill>
                  <a:srgbClr val="191769"/>
                </a:solidFill>
                <a:latin typeface="Montserrat"/>
                <a:ea typeface="Montserrat"/>
                <a:cs typeface="Montserrat"/>
                <a:sym typeface="Montserrat"/>
              </a:rPr>
              <a:t>Por hora, o grupo não escolheu nenhuma tecnologia para ser contextualizada ou aplicada no problema proposto, devido a orientação da banca de projetos. Porém, já foram estudados alguns elementos que podem ser aplicados.</a:t>
            </a:r>
            <a:endParaRPr sz="1200">
              <a:solidFill>
                <a:srgbClr val="191769"/>
              </a:solidFill>
              <a:latin typeface="Montserrat"/>
              <a:ea typeface="Montserrat"/>
              <a:cs typeface="Montserrat"/>
              <a:sym typeface="Montserrat"/>
            </a:endParaRPr>
          </a:p>
          <a:p>
            <a:pPr indent="4445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07916"/>
              </a:lnSpc>
              <a:spcBef>
                <a:spcPts val="800"/>
              </a:spcBef>
              <a:spcAft>
                <a:spcPts val="800"/>
              </a:spcAft>
              <a:buNone/>
            </a:pPr>
            <a:r>
              <a:t/>
            </a:r>
            <a:endParaRPr b="1" sz="1200">
              <a:solidFill>
                <a:srgbClr val="FFFFFF"/>
              </a:solidFill>
              <a:latin typeface="Montserrat"/>
              <a:ea typeface="Montserrat"/>
              <a:cs typeface="Montserrat"/>
              <a:sym typeface="Montserrat"/>
            </a:endParaRPr>
          </a:p>
        </p:txBody>
      </p:sp>
      <p:sp>
        <p:nvSpPr>
          <p:cNvPr id="403" name="Google Shape;403;p4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410" name="Google Shape;410;p47"/>
          <p:cNvPicPr preferRelativeResize="0"/>
          <p:nvPr/>
        </p:nvPicPr>
        <p:blipFill rotWithShape="1">
          <a:blip r:embed="rId3">
            <a:alphaModFix/>
          </a:blip>
          <a:srcRect b="63964" l="49025" r="15462" t="5548"/>
          <a:stretch/>
        </p:blipFill>
        <p:spPr>
          <a:xfrm rot="-7271707">
            <a:off x="3896323" y="3983544"/>
            <a:ext cx="3710077" cy="3185062"/>
          </a:xfrm>
          <a:prstGeom prst="rect">
            <a:avLst/>
          </a:prstGeom>
          <a:noFill/>
          <a:ln>
            <a:noFill/>
          </a:ln>
        </p:spPr>
      </p:pic>
      <p:pic>
        <p:nvPicPr>
          <p:cNvPr id="411" name="Google Shape;411;p47"/>
          <p:cNvPicPr preferRelativeResize="0"/>
          <p:nvPr/>
        </p:nvPicPr>
        <p:blipFill rotWithShape="1">
          <a:blip r:embed="rId3">
            <a:alphaModFix/>
          </a:blip>
          <a:srcRect b="63964" l="49025" r="15462" t="5548"/>
          <a:stretch/>
        </p:blipFill>
        <p:spPr>
          <a:xfrm rot="-1868001">
            <a:off x="-1025821" y="7111596"/>
            <a:ext cx="3561964" cy="3057912"/>
          </a:xfrm>
          <a:prstGeom prst="rect">
            <a:avLst/>
          </a:prstGeom>
          <a:noFill/>
          <a:ln>
            <a:noFill/>
          </a:ln>
        </p:spPr>
      </p:pic>
      <p:pic>
        <p:nvPicPr>
          <p:cNvPr id="412" name="Google Shape;412;p47"/>
          <p:cNvPicPr preferRelativeResize="0"/>
          <p:nvPr/>
        </p:nvPicPr>
        <p:blipFill rotWithShape="1">
          <a:blip r:embed="rId3">
            <a:alphaModFix/>
          </a:blip>
          <a:srcRect b="63964" l="49025" r="15462" t="5548"/>
          <a:stretch/>
        </p:blipFill>
        <p:spPr>
          <a:xfrm rot="1936980">
            <a:off x="-902683" y="-1017999"/>
            <a:ext cx="3229491" cy="2772476"/>
          </a:xfrm>
          <a:prstGeom prst="rect">
            <a:avLst/>
          </a:prstGeom>
          <a:noFill/>
          <a:ln>
            <a:noFill/>
          </a:ln>
        </p:spPr>
      </p:pic>
      <p:sp>
        <p:nvSpPr>
          <p:cNvPr id="413" name="Google Shape;413;p47"/>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CRITÉRIOS DE PROCESSO</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414" name="Google Shape;414;p47"/>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5</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8"/>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422" name="Google Shape;422;p48"/>
          <p:cNvSpPr txBox="1"/>
          <p:nvPr/>
        </p:nvSpPr>
        <p:spPr>
          <a:xfrm>
            <a:off x="689800" y="696150"/>
            <a:ext cx="6280800" cy="5636400"/>
          </a:xfrm>
          <a:prstGeom prst="rect">
            <a:avLst/>
          </a:prstGeom>
          <a:solidFill>
            <a:srgbClr val="62A25D"/>
          </a:solid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pt-BR" sz="4800">
                <a:solidFill>
                  <a:srgbClr val="FFFFFF"/>
                </a:solidFill>
                <a:latin typeface="Montserrat"/>
                <a:ea typeface="Montserrat"/>
                <a:cs typeface="Montserrat"/>
                <a:sym typeface="Montserrat"/>
              </a:rPr>
              <a:t>5. CRITÉRIO DE PROCESSO</a:t>
            </a:r>
            <a:endParaRPr b="1" sz="4800">
              <a:solidFill>
                <a:srgbClr val="FFFFFF"/>
              </a:solidFill>
              <a:latin typeface="Montserrat"/>
              <a:ea typeface="Montserrat"/>
              <a:cs typeface="Montserrat"/>
              <a:sym typeface="Montserrat"/>
            </a:endParaRPr>
          </a:p>
          <a:p>
            <a:pPr indent="0" lvl="0" marL="0" rtl="0" algn="l">
              <a:lnSpc>
                <a:spcPct val="107916"/>
              </a:lnSpc>
              <a:spcBef>
                <a:spcPts val="0"/>
              </a:spcBef>
              <a:spcAft>
                <a:spcPts val="0"/>
              </a:spcAft>
              <a:buNone/>
            </a:pPr>
            <a:r>
              <a:t/>
            </a:r>
            <a:endParaRPr b="1" sz="1000">
              <a:solidFill>
                <a:srgbClr val="FFFFFF"/>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5.1 </a:t>
            </a:r>
            <a:br>
              <a:rPr b="1" lang="pt-BR" sz="3600">
                <a:solidFill>
                  <a:srgbClr val="FFFFFF"/>
                </a:solidFill>
                <a:latin typeface="Montserrat"/>
                <a:ea typeface="Montserrat"/>
                <a:cs typeface="Montserrat"/>
                <a:sym typeface="Montserrat"/>
              </a:rPr>
            </a:br>
            <a:r>
              <a:rPr b="1" lang="pt-BR" sz="3400">
                <a:solidFill>
                  <a:srgbClr val="FFFFFF"/>
                </a:solidFill>
                <a:latin typeface="Montserrat"/>
                <a:ea typeface="Montserrat"/>
                <a:cs typeface="Montserrat"/>
                <a:sym typeface="Montserrat"/>
              </a:rPr>
              <a:t>PLANEJADO X REALIZADO</a:t>
            </a:r>
            <a:endParaRPr b="1" sz="34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100">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grupo Control F desde a sua formação planejou suas metas. Com os conhecimentos adquiridos pelo grupo durante o 1º período, foi realizado divisões de trabalhos para o aprofundamento no problema. </a:t>
            </a:r>
            <a:endParaRPr sz="1200">
              <a:solidFill>
                <a:srgbClr val="FFFFFF"/>
              </a:solidFill>
              <a:latin typeface="Montserrat"/>
              <a:ea typeface="Montserrat"/>
              <a:cs typeface="Montserrat"/>
              <a:sym typeface="Montserrat"/>
            </a:endParaRPr>
          </a:p>
          <a:p>
            <a:pPr indent="457200" lvl="0" marL="0" rtl="0" algn="just">
              <a:lnSpc>
                <a:spcPct val="107916"/>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Através de cronogramas mensais, a equipe dividiu objetivos ao longo de cada semana que se passava. Foi percebido que certos dias as metas não eram cumpridas principalmente por causa de reuniões não fluírem, devido ao cansaço, porém, reforços eram feitos através dos meios de comunicação (principalmente WhatsApp) e a meta sempre foi batida. A seguir, o cronograma estabelecido com as tarefas realizadas. </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1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pic>
        <p:nvPicPr>
          <p:cNvPr id="423" name="Google Shape;423;p48"/>
          <p:cNvPicPr preferRelativeResize="0"/>
          <p:nvPr/>
        </p:nvPicPr>
        <p:blipFill>
          <a:blip r:embed="rId3">
            <a:alphaModFix/>
          </a:blip>
          <a:stretch>
            <a:fillRect/>
          </a:stretch>
        </p:blipFill>
        <p:spPr>
          <a:xfrm>
            <a:off x="689800" y="5777350"/>
            <a:ext cx="6143401" cy="4095608"/>
          </a:xfrm>
          <a:prstGeom prst="rect">
            <a:avLst/>
          </a:prstGeom>
          <a:noFill/>
          <a:ln>
            <a:noFill/>
          </a:ln>
        </p:spPr>
      </p:pic>
      <p:pic>
        <p:nvPicPr>
          <p:cNvPr id="424" name="Google Shape;424;p48"/>
          <p:cNvPicPr preferRelativeResize="0"/>
          <p:nvPr/>
        </p:nvPicPr>
        <p:blipFill>
          <a:blip r:embed="rId4">
            <a:alphaModFix/>
          </a:blip>
          <a:stretch>
            <a:fillRect/>
          </a:stretch>
        </p:blipFill>
        <p:spPr>
          <a:xfrm>
            <a:off x="1415900" y="6683700"/>
            <a:ext cx="184448" cy="184448"/>
          </a:xfrm>
          <a:prstGeom prst="rect">
            <a:avLst/>
          </a:prstGeom>
          <a:noFill/>
          <a:ln>
            <a:noFill/>
          </a:ln>
        </p:spPr>
      </p:pic>
      <p:pic>
        <p:nvPicPr>
          <p:cNvPr id="425" name="Google Shape;425;p48"/>
          <p:cNvPicPr preferRelativeResize="0"/>
          <p:nvPr/>
        </p:nvPicPr>
        <p:blipFill>
          <a:blip r:embed="rId4">
            <a:alphaModFix/>
          </a:blip>
          <a:stretch>
            <a:fillRect/>
          </a:stretch>
        </p:blipFill>
        <p:spPr>
          <a:xfrm>
            <a:off x="2263625" y="6683700"/>
            <a:ext cx="184448" cy="184448"/>
          </a:xfrm>
          <a:prstGeom prst="rect">
            <a:avLst/>
          </a:prstGeom>
          <a:noFill/>
          <a:ln>
            <a:noFill/>
          </a:ln>
        </p:spPr>
      </p:pic>
      <p:pic>
        <p:nvPicPr>
          <p:cNvPr id="426" name="Google Shape;426;p48"/>
          <p:cNvPicPr preferRelativeResize="0"/>
          <p:nvPr/>
        </p:nvPicPr>
        <p:blipFill>
          <a:blip r:embed="rId4">
            <a:alphaModFix/>
          </a:blip>
          <a:stretch>
            <a:fillRect/>
          </a:stretch>
        </p:blipFill>
        <p:spPr>
          <a:xfrm>
            <a:off x="3111350" y="6683700"/>
            <a:ext cx="184448" cy="184448"/>
          </a:xfrm>
          <a:prstGeom prst="rect">
            <a:avLst/>
          </a:prstGeom>
          <a:noFill/>
          <a:ln>
            <a:noFill/>
          </a:ln>
        </p:spPr>
      </p:pic>
      <p:pic>
        <p:nvPicPr>
          <p:cNvPr id="427" name="Google Shape;427;p48"/>
          <p:cNvPicPr preferRelativeResize="0"/>
          <p:nvPr/>
        </p:nvPicPr>
        <p:blipFill>
          <a:blip r:embed="rId4">
            <a:alphaModFix/>
          </a:blip>
          <a:stretch>
            <a:fillRect/>
          </a:stretch>
        </p:blipFill>
        <p:spPr>
          <a:xfrm>
            <a:off x="4863950" y="6683700"/>
            <a:ext cx="184448" cy="184448"/>
          </a:xfrm>
          <a:prstGeom prst="rect">
            <a:avLst/>
          </a:prstGeom>
          <a:noFill/>
          <a:ln>
            <a:noFill/>
          </a:ln>
        </p:spPr>
      </p:pic>
      <p:pic>
        <p:nvPicPr>
          <p:cNvPr id="428" name="Google Shape;428;p48"/>
          <p:cNvPicPr preferRelativeResize="0"/>
          <p:nvPr/>
        </p:nvPicPr>
        <p:blipFill>
          <a:blip r:embed="rId4">
            <a:alphaModFix/>
          </a:blip>
          <a:stretch>
            <a:fillRect/>
          </a:stretch>
        </p:blipFill>
        <p:spPr>
          <a:xfrm>
            <a:off x="2263625" y="7540950"/>
            <a:ext cx="184448" cy="184448"/>
          </a:xfrm>
          <a:prstGeom prst="rect">
            <a:avLst/>
          </a:prstGeom>
          <a:noFill/>
          <a:ln>
            <a:noFill/>
          </a:ln>
        </p:spPr>
      </p:pic>
      <p:pic>
        <p:nvPicPr>
          <p:cNvPr id="429" name="Google Shape;429;p48"/>
          <p:cNvPicPr preferRelativeResize="0"/>
          <p:nvPr/>
        </p:nvPicPr>
        <p:blipFill>
          <a:blip r:embed="rId4">
            <a:alphaModFix/>
          </a:blip>
          <a:stretch>
            <a:fillRect/>
          </a:stretch>
        </p:blipFill>
        <p:spPr>
          <a:xfrm>
            <a:off x="3111350" y="7540950"/>
            <a:ext cx="184448" cy="184448"/>
          </a:xfrm>
          <a:prstGeom prst="rect">
            <a:avLst/>
          </a:prstGeom>
          <a:noFill/>
          <a:ln>
            <a:noFill/>
          </a:ln>
        </p:spPr>
      </p:pic>
      <p:pic>
        <p:nvPicPr>
          <p:cNvPr id="430" name="Google Shape;430;p48"/>
          <p:cNvPicPr preferRelativeResize="0"/>
          <p:nvPr/>
        </p:nvPicPr>
        <p:blipFill>
          <a:blip r:embed="rId4">
            <a:alphaModFix/>
          </a:blip>
          <a:stretch>
            <a:fillRect/>
          </a:stretch>
        </p:blipFill>
        <p:spPr>
          <a:xfrm>
            <a:off x="4863950" y="7540950"/>
            <a:ext cx="184448" cy="184448"/>
          </a:xfrm>
          <a:prstGeom prst="rect">
            <a:avLst/>
          </a:prstGeom>
          <a:noFill/>
          <a:ln>
            <a:noFill/>
          </a:ln>
        </p:spPr>
      </p:pic>
      <p:pic>
        <p:nvPicPr>
          <p:cNvPr id="431" name="Google Shape;431;p48"/>
          <p:cNvPicPr preferRelativeResize="0"/>
          <p:nvPr/>
        </p:nvPicPr>
        <p:blipFill>
          <a:blip r:embed="rId4">
            <a:alphaModFix/>
          </a:blip>
          <a:stretch>
            <a:fillRect/>
          </a:stretch>
        </p:blipFill>
        <p:spPr>
          <a:xfrm>
            <a:off x="1415900" y="8264850"/>
            <a:ext cx="184448" cy="184448"/>
          </a:xfrm>
          <a:prstGeom prst="rect">
            <a:avLst/>
          </a:prstGeom>
          <a:noFill/>
          <a:ln>
            <a:noFill/>
          </a:ln>
        </p:spPr>
      </p:pic>
      <p:pic>
        <p:nvPicPr>
          <p:cNvPr id="432" name="Google Shape;432;p48"/>
          <p:cNvPicPr preferRelativeResize="0"/>
          <p:nvPr/>
        </p:nvPicPr>
        <p:blipFill>
          <a:blip r:embed="rId4">
            <a:alphaModFix/>
          </a:blip>
          <a:stretch>
            <a:fillRect/>
          </a:stretch>
        </p:blipFill>
        <p:spPr>
          <a:xfrm>
            <a:off x="2263625" y="8264850"/>
            <a:ext cx="184448" cy="184448"/>
          </a:xfrm>
          <a:prstGeom prst="rect">
            <a:avLst/>
          </a:prstGeom>
          <a:noFill/>
          <a:ln>
            <a:noFill/>
          </a:ln>
        </p:spPr>
      </p:pic>
      <p:pic>
        <p:nvPicPr>
          <p:cNvPr id="433" name="Google Shape;433;p48"/>
          <p:cNvPicPr preferRelativeResize="0"/>
          <p:nvPr/>
        </p:nvPicPr>
        <p:blipFill>
          <a:blip r:embed="rId4">
            <a:alphaModFix/>
          </a:blip>
          <a:stretch>
            <a:fillRect/>
          </a:stretch>
        </p:blipFill>
        <p:spPr>
          <a:xfrm>
            <a:off x="3111350" y="8264850"/>
            <a:ext cx="184448" cy="184448"/>
          </a:xfrm>
          <a:prstGeom prst="rect">
            <a:avLst/>
          </a:prstGeom>
          <a:noFill/>
          <a:ln>
            <a:noFill/>
          </a:ln>
        </p:spPr>
      </p:pic>
      <p:pic>
        <p:nvPicPr>
          <p:cNvPr id="434" name="Google Shape;434;p48"/>
          <p:cNvPicPr preferRelativeResize="0"/>
          <p:nvPr/>
        </p:nvPicPr>
        <p:blipFill>
          <a:blip r:embed="rId4">
            <a:alphaModFix/>
          </a:blip>
          <a:stretch>
            <a:fillRect/>
          </a:stretch>
        </p:blipFill>
        <p:spPr>
          <a:xfrm>
            <a:off x="4863950" y="8264850"/>
            <a:ext cx="184448" cy="184448"/>
          </a:xfrm>
          <a:prstGeom prst="rect">
            <a:avLst/>
          </a:prstGeom>
          <a:noFill/>
          <a:ln>
            <a:noFill/>
          </a:ln>
        </p:spPr>
      </p:pic>
      <p:pic>
        <p:nvPicPr>
          <p:cNvPr id="435" name="Google Shape;435;p48"/>
          <p:cNvPicPr preferRelativeResize="0"/>
          <p:nvPr/>
        </p:nvPicPr>
        <p:blipFill>
          <a:blip r:embed="rId4">
            <a:alphaModFix/>
          </a:blip>
          <a:stretch>
            <a:fillRect/>
          </a:stretch>
        </p:blipFill>
        <p:spPr>
          <a:xfrm>
            <a:off x="1415900" y="8933800"/>
            <a:ext cx="184448" cy="184448"/>
          </a:xfrm>
          <a:prstGeom prst="rect">
            <a:avLst/>
          </a:prstGeom>
          <a:noFill/>
          <a:ln>
            <a:noFill/>
          </a:ln>
        </p:spPr>
      </p:pic>
      <p:pic>
        <p:nvPicPr>
          <p:cNvPr id="436" name="Google Shape;436;p48"/>
          <p:cNvPicPr preferRelativeResize="0"/>
          <p:nvPr/>
        </p:nvPicPr>
        <p:blipFill>
          <a:blip r:embed="rId4">
            <a:alphaModFix/>
          </a:blip>
          <a:stretch>
            <a:fillRect/>
          </a:stretch>
        </p:blipFill>
        <p:spPr>
          <a:xfrm>
            <a:off x="2263625" y="8933800"/>
            <a:ext cx="184448" cy="184448"/>
          </a:xfrm>
          <a:prstGeom prst="rect">
            <a:avLst/>
          </a:prstGeom>
          <a:noFill/>
          <a:ln>
            <a:noFill/>
          </a:ln>
        </p:spPr>
      </p:pic>
      <p:pic>
        <p:nvPicPr>
          <p:cNvPr id="437" name="Google Shape;437;p48"/>
          <p:cNvPicPr preferRelativeResize="0"/>
          <p:nvPr/>
        </p:nvPicPr>
        <p:blipFill>
          <a:blip r:embed="rId4">
            <a:alphaModFix/>
          </a:blip>
          <a:stretch>
            <a:fillRect/>
          </a:stretch>
        </p:blipFill>
        <p:spPr>
          <a:xfrm>
            <a:off x="3111350" y="8933800"/>
            <a:ext cx="184448" cy="184448"/>
          </a:xfrm>
          <a:prstGeom prst="rect">
            <a:avLst/>
          </a:prstGeom>
          <a:noFill/>
          <a:ln>
            <a:noFill/>
          </a:ln>
        </p:spPr>
      </p:pic>
      <p:pic>
        <p:nvPicPr>
          <p:cNvPr id="438" name="Google Shape;438;p48"/>
          <p:cNvPicPr preferRelativeResize="0"/>
          <p:nvPr/>
        </p:nvPicPr>
        <p:blipFill>
          <a:blip r:embed="rId4">
            <a:alphaModFix/>
          </a:blip>
          <a:stretch>
            <a:fillRect/>
          </a:stretch>
        </p:blipFill>
        <p:spPr>
          <a:xfrm>
            <a:off x="3987650" y="8933800"/>
            <a:ext cx="184448" cy="184448"/>
          </a:xfrm>
          <a:prstGeom prst="rect">
            <a:avLst/>
          </a:prstGeom>
          <a:noFill/>
          <a:ln>
            <a:noFill/>
          </a:ln>
        </p:spPr>
      </p:pic>
      <p:pic>
        <p:nvPicPr>
          <p:cNvPr id="439" name="Google Shape;439;p48"/>
          <p:cNvPicPr preferRelativeResize="0"/>
          <p:nvPr/>
        </p:nvPicPr>
        <p:blipFill>
          <a:blip r:embed="rId4">
            <a:alphaModFix/>
          </a:blip>
          <a:stretch>
            <a:fillRect/>
          </a:stretch>
        </p:blipFill>
        <p:spPr>
          <a:xfrm>
            <a:off x="3987650" y="7540950"/>
            <a:ext cx="184448" cy="184448"/>
          </a:xfrm>
          <a:prstGeom prst="rect">
            <a:avLst/>
          </a:prstGeom>
          <a:noFill/>
          <a:ln>
            <a:noFill/>
          </a:ln>
        </p:spPr>
      </p:pic>
      <p:pic>
        <p:nvPicPr>
          <p:cNvPr id="440" name="Google Shape;440;p48"/>
          <p:cNvPicPr preferRelativeResize="0"/>
          <p:nvPr/>
        </p:nvPicPr>
        <p:blipFill>
          <a:blip r:embed="rId4">
            <a:alphaModFix/>
          </a:blip>
          <a:stretch>
            <a:fillRect/>
          </a:stretch>
        </p:blipFill>
        <p:spPr>
          <a:xfrm>
            <a:off x="3987650" y="8264850"/>
            <a:ext cx="184448" cy="184448"/>
          </a:xfrm>
          <a:prstGeom prst="rect">
            <a:avLst/>
          </a:prstGeom>
          <a:noFill/>
          <a:ln>
            <a:noFill/>
          </a:ln>
        </p:spPr>
      </p:pic>
      <p:sp>
        <p:nvSpPr>
          <p:cNvPr id="441" name="Google Shape;441;p4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9"/>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449" name="Google Shape;449;p49"/>
          <p:cNvSpPr txBox="1"/>
          <p:nvPr/>
        </p:nvSpPr>
        <p:spPr>
          <a:xfrm>
            <a:off x="689800" y="696150"/>
            <a:ext cx="6280800" cy="9276000"/>
          </a:xfrm>
          <a:prstGeom prst="rect">
            <a:avLst/>
          </a:prstGeom>
          <a:solidFill>
            <a:srgbClr val="62A25D"/>
          </a:solid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5.2 </a:t>
            </a:r>
            <a:br>
              <a:rPr b="1" lang="pt-BR" sz="3600">
                <a:solidFill>
                  <a:srgbClr val="FFFFFF"/>
                </a:solidFill>
                <a:latin typeface="Montserrat"/>
                <a:ea typeface="Montserrat"/>
                <a:cs typeface="Montserrat"/>
                <a:sym typeface="Montserrat"/>
              </a:rPr>
            </a:br>
            <a:r>
              <a:rPr b="1" lang="pt-BR" sz="3600">
                <a:solidFill>
                  <a:srgbClr val="FFFFFF"/>
                </a:solidFill>
                <a:latin typeface="Montserrat"/>
                <a:ea typeface="Montserrat"/>
                <a:cs typeface="Montserrat"/>
                <a:sym typeface="Montserrat"/>
              </a:rPr>
              <a:t>METODOLOGIA E FERRAMENTAS</a:t>
            </a:r>
            <a:endParaRPr b="1" sz="36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Foram utilizados na organização do trabalho às plataformas Google drive, Trello e Docs. O Zoom e Discord foram aplicações bastante usadas para reuniões diárias, debates e progresso no projeto. Para se entender mais sobre o problema e o público, foi usado a ferramenta do Google Forms para a criação de formulários e por fim foram feitas pesquisas de Referencial teórico e técnico com o objetivo de entender melhor discussões relacionadas sobre o problema em questão e servir de embasamento para o desenvolvimento do projeto.</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1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pic>
        <p:nvPicPr>
          <p:cNvPr id="450" name="Google Shape;450;p49"/>
          <p:cNvPicPr preferRelativeResize="0"/>
          <p:nvPr/>
        </p:nvPicPr>
        <p:blipFill>
          <a:blip r:embed="rId3">
            <a:alphaModFix/>
          </a:blip>
          <a:stretch>
            <a:fillRect/>
          </a:stretch>
        </p:blipFill>
        <p:spPr>
          <a:xfrm>
            <a:off x="734811" y="4377478"/>
            <a:ext cx="2340967" cy="1379238"/>
          </a:xfrm>
          <a:prstGeom prst="rect">
            <a:avLst/>
          </a:prstGeom>
          <a:noFill/>
          <a:ln>
            <a:noFill/>
          </a:ln>
        </p:spPr>
      </p:pic>
      <p:pic>
        <p:nvPicPr>
          <p:cNvPr id="451" name="Google Shape;451;p49"/>
          <p:cNvPicPr preferRelativeResize="0"/>
          <p:nvPr/>
        </p:nvPicPr>
        <p:blipFill>
          <a:blip r:embed="rId4">
            <a:alphaModFix/>
          </a:blip>
          <a:stretch>
            <a:fillRect/>
          </a:stretch>
        </p:blipFill>
        <p:spPr>
          <a:xfrm>
            <a:off x="4508295" y="4377477"/>
            <a:ext cx="2278713" cy="1342559"/>
          </a:xfrm>
          <a:prstGeom prst="rect">
            <a:avLst/>
          </a:prstGeom>
          <a:noFill/>
          <a:ln>
            <a:noFill/>
          </a:ln>
        </p:spPr>
      </p:pic>
      <p:pic>
        <p:nvPicPr>
          <p:cNvPr id="452" name="Google Shape;452;p49"/>
          <p:cNvPicPr preferRelativeResize="0"/>
          <p:nvPr/>
        </p:nvPicPr>
        <p:blipFill rotWithShape="1">
          <a:blip r:embed="rId5">
            <a:alphaModFix/>
          </a:blip>
          <a:srcRect b="0" l="21293" r="21155" t="0"/>
          <a:stretch/>
        </p:blipFill>
        <p:spPr>
          <a:xfrm>
            <a:off x="2063489" y="5926325"/>
            <a:ext cx="1445116" cy="1379238"/>
          </a:xfrm>
          <a:prstGeom prst="rect">
            <a:avLst/>
          </a:prstGeom>
          <a:noFill/>
          <a:ln>
            <a:noFill/>
          </a:ln>
        </p:spPr>
      </p:pic>
      <p:pic>
        <p:nvPicPr>
          <p:cNvPr id="453" name="Google Shape;453;p49"/>
          <p:cNvPicPr preferRelativeResize="0"/>
          <p:nvPr/>
        </p:nvPicPr>
        <p:blipFill>
          <a:blip r:embed="rId6">
            <a:alphaModFix/>
          </a:blip>
          <a:stretch>
            <a:fillRect/>
          </a:stretch>
        </p:blipFill>
        <p:spPr>
          <a:xfrm>
            <a:off x="3708658" y="5957256"/>
            <a:ext cx="1888232" cy="1317364"/>
          </a:xfrm>
          <a:prstGeom prst="rect">
            <a:avLst/>
          </a:prstGeom>
          <a:noFill/>
          <a:ln>
            <a:noFill/>
          </a:ln>
        </p:spPr>
      </p:pic>
      <p:pic>
        <p:nvPicPr>
          <p:cNvPr id="454" name="Google Shape;454;p49"/>
          <p:cNvPicPr preferRelativeResize="0"/>
          <p:nvPr/>
        </p:nvPicPr>
        <p:blipFill>
          <a:blip r:embed="rId7">
            <a:alphaModFix/>
          </a:blip>
          <a:stretch>
            <a:fillRect/>
          </a:stretch>
        </p:blipFill>
        <p:spPr>
          <a:xfrm>
            <a:off x="3107150" y="4339095"/>
            <a:ext cx="1401150" cy="1466355"/>
          </a:xfrm>
          <a:prstGeom prst="rect">
            <a:avLst/>
          </a:prstGeom>
          <a:noFill/>
          <a:ln>
            <a:noFill/>
          </a:ln>
        </p:spPr>
      </p:pic>
      <p:sp>
        <p:nvSpPr>
          <p:cNvPr id="455" name="Google Shape;455;p4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p:nvPr/>
        </p:nvSpPr>
        <p:spPr>
          <a:xfrm>
            <a:off x="0" y="7704800"/>
            <a:ext cx="7560000" cy="29871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
          <p:cNvSpPr txBox="1"/>
          <p:nvPr/>
        </p:nvSpPr>
        <p:spPr>
          <a:xfrm>
            <a:off x="708300" y="6332425"/>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463" name="Google Shape;463;p50"/>
          <p:cNvSpPr txBox="1"/>
          <p:nvPr/>
        </p:nvSpPr>
        <p:spPr>
          <a:xfrm>
            <a:off x="780550" y="815525"/>
            <a:ext cx="6059400" cy="90720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5.3 PONTOS FORTES E DE MELHORIA</a:t>
            </a:r>
            <a:endParaRPr b="1" sz="3600">
              <a:solidFill>
                <a:srgbClr val="191769"/>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	Todos os integrantes do grupo disponibilizam-se para ajudar uns aos outros a todo momento; sentem-se confortáveis em receber tarefas; delegam - sem problemas -  quando necessário; buscam compreender-se entre si e tem como principal objetivo chegar ao consenso do grupo para prosseguir com qualquer que seja o acordado. Porém, mesmo com tantos atributos importantes, que fazem com que o grupo possa prosseguir de forma harmoniosa seguindo um excelente padrão de qualidade, não existe um padrão de gerenciamento de projeto (o grupo faz aquilo que acha necessário, no momento julgado como necessário para todos os membros, sem o seguir de uma cartilha de gestão projetual).</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a:solidFill>
                <a:srgbClr val="191769"/>
              </a:solidFill>
            </a:endParaRPr>
          </a:p>
        </p:txBody>
      </p:sp>
      <p:sp>
        <p:nvSpPr>
          <p:cNvPr id="464" name="Google Shape;464;p5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p:nvPr/>
        </p:nvSpPr>
        <p:spPr>
          <a:xfrm>
            <a:off x="0" y="0"/>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71" name="Google Shape;471;p51"/>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ANEXOS</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pic>
        <p:nvPicPr>
          <p:cNvPr id="472" name="Google Shape;472;p51"/>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473" name="Google Shape;473;p51"/>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474" name="Google Shape;474;p51"/>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6"/>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116" name="Google Shape;116;p1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117" name="Google Shape;117;p16"/>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118" name="Google Shape;118;p16"/>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119" name="Google Shape;119;p16"/>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1</a:t>
            </a:r>
            <a:endParaRPr b="1" sz="20000">
              <a:solidFill>
                <a:srgbClr val="FFFFFF"/>
              </a:solidFill>
              <a:latin typeface="Montserrat"/>
              <a:ea typeface="Montserrat"/>
              <a:cs typeface="Montserrat"/>
              <a:sym typeface="Montserrat"/>
            </a:endParaRPr>
          </a:p>
        </p:txBody>
      </p:sp>
      <p:sp>
        <p:nvSpPr>
          <p:cNvPr id="120" name="Google Shape;120;p16"/>
          <p:cNvSpPr txBox="1"/>
          <p:nvPr/>
        </p:nvSpPr>
        <p:spPr>
          <a:xfrm>
            <a:off x="708300" y="720000"/>
            <a:ext cx="61434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PROBLEMA</a:t>
            </a:r>
            <a:endParaRPr b="1" sz="65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p:nvPr/>
        </p:nvSpPr>
        <p:spPr>
          <a:xfrm>
            <a:off x="0" y="3565825"/>
            <a:ext cx="7560000" cy="71262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2"/>
          <p:cNvSpPr txBox="1"/>
          <p:nvPr/>
        </p:nvSpPr>
        <p:spPr>
          <a:xfrm>
            <a:off x="780550" y="815525"/>
            <a:ext cx="6059400" cy="32400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ANEXOS</a:t>
            </a:r>
            <a:endParaRPr b="1" sz="36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No link a seguir, a pasta do Google Drive com todos os arquivos que dizem respeito à esta etapa do projeto.</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rPr lang="pt-BR" sz="1200" u="sng">
                <a:solidFill>
                  <a:schemeClr val="hlink"/>
                </a:solidFill>
                <a:latin typeface="Montserrat"/>
                <a:ea typeface="Montserrat"/>
                <a:cs typeface="Montserrat"/>
                <a:sym typeface="Montserrat"/>
                <a:hlinkClick r:id="rId3"/>
              </a:rPr>
              <a:t>https://drive.google.com/drive/folders/1YiXUk-0wN5VqgC1gToWIonTj1X_1HRXx?usp=sharing</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a:solidFill>
                <a:srgbClr val="191769"/>
              </a:solidFill>
            </a:endParaRPr>
          </a:p>
        </p:txBody>
      </p:sp>
      <p:sp>
        <p:nvSpPr>
          <p:cNvPr id="481" name="Google Shape;481;p5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nvSpPr>
        <p:spPr>
          <a:xfrm>
            <a:off x="689800" y="3646200"/>
            <a:ext cx="6143400" cy="6325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questão de gerenciar os alimentos dentro do ambiente doméstico é bem relevante por ser comum na rotina dos lares. O descontrole da quantidade e durabilidade dos alimentos é uma questão de grande impacto nas famílias pois ao desperdiçar alimentos, também há desperdício financeiro. Do ponto de vista da sociedade, o impacto gerado no aumento da produção de lixo e, consequentemente, uma piora no meio ambiente.</a:t>
            </a:r>
            <a:r>
              <a:rPr lang="pt-BR" sz="1200">
                <a:solidFill>
                  <a:schemeClr val="lt1"/>
                </a:solidFill>
                <a:latin typeface="Montserrat"/>
                <a:ea typeface="Montserrat"/>
                <a:cs typeface="Montserrat"/>
                <a:sym typeface="Montserrat"/>
              </a:rPr>
              <a:t> Nesse sentido, dentro do tema “Esfera doméstica”, a equipe de projeto decidiu trabalhar o problema </a:t>
            </a:r>
            <a:r>
              <a:rPr b="1" lang="pt-BR" sz="1200">
                <a:solidFill>
                  <a:schemeClr val="lt1"/>
                </a:solidFill>
                <a:latin typeface="Montserrat"/>
                <a:ea typeface="Montserrat"/>
                <a:cs typeface="Montserrat"/>
                <a:sym typeface="Montserrat"/>
              </a:rPr>
              <a:t>“DESCONTROLE DA QUANTIDADE E DURABILIDADE DOS ALIMENTOS EM CASA”.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desperdício de alimentos no Brasil é um assunto atualmente em pouca pauta, o total de alimentos desperdiçados por ano no Brasil é suficiente para alimentar 13 milhões de pessoas. 73% dos brasileiros estão classificados como compradores excessivos. A cultura Brasileira, influenciada  por períodos de inflação alta e fome, tem como lema: "é melhor sobrar do que faltar" que impulsiona o desperdício. A cultura juntamente relacionada com a falta de conhecimento sobre os meios corretos de armazenamento dos mesmos.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gosto pela fartura, desde a ida ao supermercado até o preparo das refeições, e a preferência por comida fresca (ou seja: preparada no mesmo dia de seu consumo) faz com que cada brasileiro jogue mais de 40 quilos de comida no lixo por ano. Além de ser associada à hospitalidade e ao cuidado com a família, a abundância está ligada culturalmente ao status.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Na prática, a cultura do “melhor sobrar, do que faltar” gera bastante impacto na vida doméstica e na sociedade. Muitas famílias se deparam com o cenário de perda dos alimentos frequentemente em suas casas, alimentos que foram comprados mas não foram consumidos, gerando sentimento de tristeza, arrependimento e pena pois os lembram que muitos precisam. A FAO revela grandes problemas na cadeia produtiva e também no comportamento de consumo que gera um prejuízo econômico de cerca de US$ 940 bilhões por ano, ou mais de R$ 3 trilhões.</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28" name="Google Shape;128;p17"/>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1. </a:t>
            </a:r>
            <a:r>
              <a:rPr b="1" lang="pt-BR" sz="4800">
                <a:solidFill>
                  <a:schemeClr val="lt1"/>
                </a:solidFill>
                <a:latin typeface="Montserrat"/>
                <a:ea typeface="Montserrat"/>
                <a:cs typeface="Montserrat"/>
                <a:sym typeface="Montserrat"/>
              </a:rPr>
              <a:t>PROBLEMA</a:t>
            </a:r>
            <a:endParaRPr b="1" sz="4800">
              <a:solidFill>
                <a:schemeClr val="lt1"/>
              </a:solidFill>
              <a:latin typeface="Montserrat"/>
              <a:ea typeface="Montserrat"/>
              <a:cs typeface="Montserrat"/>
              <a:sym typeface="Montserrat"/>
            </a:endParaRPr>
          </a:p>
        </p:txBody>
      </p:sp>
      <p:sp>
        <p:nvSpPr>
          <p:cNvPr id="129" name="Google Shape;129;p17"/>
          <p:cNvSpPr txBox="1"/>
          <p:nvPr/>
        </p:nvSpPr>
        <p:spPr>
          <a:xfrm>
            <a:off x="720000" y="1875450"/>
            <a:ext cx="3873000" cy="100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3600">
                <a:solidFill>
                  <a:schemeClr val="lt1"/>
                </a:solidFill>
                <a:latin typeface="Montserrat"/>
                <a:ea typeface="Montserrat"/>
                <a:cs typeface="Montserrat"/>
                <a:sym typeface="Montserrat"/>
              </a:rPr>
              <a:t>1.1 INTRODUÇÃO</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130" name="Google Shape;130;p1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p:nvPr/>
        </p:nvSpPr>
        <p:spPr>
          <a:xfrm>
            <a:off x="0" y="3920400"/>
            <a:ext cx="7560000" cy="67716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1004800" y="61335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689800" y="6133550"/>
            <a:ext cx="6143400" cy="114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1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Com o objetivo de entender inicialmente sobre o problema que foi definido, foram realizadas entrevistas semi-estruturadas com 12 pessoas do convívio dos integrantes da equipe e foi compartilhado um formulário online que obteve até o dia 17/09/2020 um total de 130 respostas. A seguir, uma análise do que foi colhido na primeira fase de imersão.</a:t>
            </a:r>
            <a:endParaRPr sz="1200">
              <a:solidFill>
                <a:srgbClr val="FFFFFF"/>
              </a:solidFill>
              <a:latin typeface="Montserrat"/>
              <a:ea typeface="Montserrat"/>
              <a:cs typeface="Montserrat"/>
              <a:sym typeface="Montserrat"/>
            </a:endParaRPr>
          </a:p>
        </p:txBody>
      </p:sp>
      <p:sp>
        <p:nvSpPr>
          <p:cNvPr id="138" name="Google Shape;138;p18"/>
          <p:cNvSpPr txBox="1"/>
          <p:nvPr/>
        </p:nvSpPr>
        <p:spPr>
          <a:xfrm>
            <a:off x="689800" y="3842250"/>
            <a:ext cx="6143400" cy="25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400">
                <a:solidFill>
                  <a:srgbClr val="FFFFFF"/>
                </a:solidFill>
                <a:latin typeface="Montserrat"/>
                <a:ea typeface="Montserrat"/>
                <a:cs typeface="Montserrat"/>
                <a:sym typeface="Montserrat"/>
              </a:rPr>
              <a:t>1.2</a:t>
            </a:r>
            <a:endParaRPr b="1" sz="34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3400">
                <a:solidFill>
                  <a:srgbClr val="FFFFFF"/>
                </a:solidFill>
                <a:latin typeface="Montserrat"/>
                <a:ea typeface="Montserrat"/>
                <a:cs typeface="Montserrat"/>
                <a:sym typeface="Montserrat"/>
              </a:rPr>
              <a:t>IMERSÃO ATRAVÉS DE ENTREVISTA E FORMULÁRIO</a:t>
            </a:r>
            <a:endParaRPr b="1" sz="4600">
              <a:solidFill>
                <a:srgbClr val="FFFFFF"/>
              </a:solidFill>
              <a:latin typeface="Montserrat"/>
              <a:ea typeface="Montserrat"/>
              <a:cs typeface="Montserrat"/>
              <a:sym typeface="Montserrat"/>
            </a:endParaRPr>
          </a:p>
        </p:txBody>
      </p:sp>
      <p:sp>
        <p:nvSpPr>
          <p:cNvPr id="139" name="Google Shape;139;p18"/>
          <p:cNvSpPr txBox="1"/>
          <p:nvPr/>
        </p:nvSpPr>
        <p:spPr>
          <a:xfrm>
            <a:off x="689800" y="7145675"/>
            <a:ext cx="6143400" cy="188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1.2.1 </a:t>
            </a:r>
            <a:endParaRPr b="1" sz="3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ENTREVISTAS SEMI-ESTRUTURADAS</a:t>
            </a:r>
            <a:endParaRPr b="1" sz="3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140" name="Google Shape;140;p18"/>
          <p:cNvSpPr txBox="1"/>
          <p:nvPr/>
        </p:nvSpPr>
        <p:spPr>
          <a:xfrm>
            <a:off x="689800" y="8515950"/>
            <a:ext cx="6143400" cy="17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rgbClr val="FFFFFF"/>
                </a:solidFill>
                <a:latin typeface="Montserrat"/>
                <a:ea typeface="Montserrat"/>
                <a:cs typeface="Montserrat"/>
                <a:sym typeface="Montserrat"/>
              </a:rPr>
              <a:t> </a:t>
            </a:r>
            <a:r>
              <a:rPr lang="pt-BR" sz="11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  Primeiramente, buscou-se saber qual o perfil das pessoas que moram na casa do entrevistado (a quantidade e idade dos moradores) e a faixa de renda familiar dada em número de salários mínimos. Obtivemos respostas variadas, mas houve um certo padrão quanto ao nível de renda, considerado de classe média. A seguir, as respostas: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41" name="Google Shape;141;p18"/>
          <p:cNvSpPr txBox="1"/>
          <p:nvPr/>
        </p:nvSpPr>
        <p:spPr>
          <a:xfrm>
            <a:off x="708300" y="663125"/>
            <a:ext cx="6143400" cy="359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           Na sociedade o impacto é no meio ambiente que  sofre diariamente com a superprodução de lixo, o Brasil é responsável pelo despejo de 30 milhões de toneladas de lixo por ano, de forma inadequada, expondo os cidadãos ao risco de doenças. Além de que pode ser produzido no lixo, o gás metano que é chamado muitas vezes de gasolixo. Nos lixões a céu aberto, o metano e o gás carbônico são liberados para a atmosfera, poluindo o meio ambiente, pois são gases do efeito estufa, além de poderem provocar explosões e mau cheiro.</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	O presente trabalho tem como </a:t>
            </a:r>
            <a:r>
              <a:rPr b="1" lang="pt-BR" sz="1200">
                <a:solidFill>
                  <a:srgbClr val="191769"/>
                </a:solidFill>
                <a:latin typeface="Montserrat"/>
                <a:ea typeface="Montserrat"/>
                <a:cs typeface="Montserrat"/>
                <a:sym typeface="Montserrat"/>
              </a:rPr>
              <a:t>objetivo</a:t>
            </a:r>
            <a:r>
              <a:rPr lang="pt-BR" sz="1200">
                <a:solidFill>
                  <a:srgbClr val="191769"/>
                </a:solidFill>
                <a:latin typeface="Montserrat"/>
                <a:ea typeface="Montserrat"/>
                <a:cs typeface="Montserrat"/>
                <a:sym typeface="Montserrat"/>
              </a:rPr>
              <a:t> a produção de uma solução que atenda os envolvidos com o problema do descontrole da quantidade e durabilidade dos alimentos no ambiente doméstico, através de um processo com as seguintes etapas: identificação do problema, imersão no problema, ideação, prototipação de baixa fidelidade, prototipação de alta fidelidade e testes. Nesta </a:t>
            </a:r>
            <a:r>
              <a:rPr lang="pt-BR" sz="1200">
                <a:solidFill>
                  <a:srgbClr val="191769"/>
                </a:solidFill>
                <a:latin typeface="Montserrat"/>
                <a:ea typeface="Montserrat"/>
                <a:cs typeface="Montserrat"/>
                <a:sym typeface="Montserrat"/>
              </a:rPr>
              <a:t>primeira</a:t>
            </a:r>
            <a:r>
              <a:rPr lang="pt-BR" sz="1200">
                <a:solidFill>
                  <a:srgbClr val="191769"/>
                </a:solidFill>
                <a:latin typeface="Montserrat"/>
                <a:ea typeface="Montserrat"/>
                <a:cs typeface="Montserrat"/>
                <a:sym typeface="Montserrat"/>
              </a:rPr>
              <a:t> etapa, será apresentada a produção feita até a etapa de imersão no problema.</a:t>
            </a:r>
            <a:endParaRPr sz="1200">
              <a:solidFill>
                <a:srgbClr val="191769"/>
              </a:solidFill>
              <a:latin typeface="Montserrat"/>
              <a:ea typeface="Montserrat"/>
              <a:cs typeface="Montserrat"/>
              <a:sym typeface="Montserrat"/>
            </a:endParaRPr>
          </a:p>
        </p:txBody>
      </p:sp>
      <p:sp>
        <p:nvSpPr>
          <p:cNvPr id="142" name="Google Shape;142;p1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p:nvPr/>
        </p:nvSpPr>
        <p:spPr>
          <a:xfrm>
            <a:off x="0" y="0"/>
            <a:ext cx="7560000" cy="51489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19"/>
          <p:cNvSpPr txBox="1"/>
          <p:nvPr/>
        </p:nvSpPr>
        <p:spPr>
          <a:xfrm>
            <a:off x="720000" y="5148925"/>
            <a:ext cx="6120000" cy="5358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Depois, o foco foi em entender como funciona o processo de compra, estoque e consumo dos alimentos nas casas. A seguir, as perguntas que foram feitas algumas respostas que chamaram atenção:</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AutoNum type="arabicPeriod"/>
            </a:pPr>
            <a:r>
              <a:rPr b="1" lang="pt-BR" sz="1200">
                <a:solidFill>
                  <a:srgbClr val="191769"/>
                </a:solidFill>
                <a:latin typeface="Montserrat"/>
                <a:ea typeface="Montserrat"/>
                <a:cs typeface="Montserrat"/>
                <a:sym typeface="Montserrat"/>
              </a:rPr>
              <a:t>Como é o processo de compra de alimentos na sua casa?</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191769"/>
                </a:solidFill>
                <a:latin typeface="Montserrat"/>
                <a:ea typeface="Montserrat"/>
                <a:cs typeface="Montserrat"/>
                <a:sym typeface="Montserrat"/>
              </a:rPr>
              <a:t>Entrevistado 09: Uma vez por semana, faz uma lista com tudo que percebeu que está precisando e leva para o mercado. Às vezes, se precisar muito de algo, pede no delivery de mercado ou vai comprar andando.</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AutoNum type="arabicPeriod"/>
            </a:pPr>
            <a:r>
              <a:rPr b="1" lang="pt-BR" sz="1200">
                <a:solidFill>
                  <a:srgbClr val="191769"/>
                </a:solidFill>
                <a:latin typeface="Montserrat"/>
                <a:ea typeface="Montserrat"/>
                <a:cs typeface="Montserrat"/>
                <a:sym typeface="Montserrat"/>
              </a:rPr>
              <a:t>Como o processo de estoque de alimentos na sua casa?</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191769"/>
                </a:solidFill>
                <a:latin typeface="Montserrat"/>
                <a:ea typeface="Montserrat"/>
                <a:cs typeface="Montserrat"/>
                <a:sym typeface="Montserrat"/>
              </a:rPr>
              <a:t>Entrevistado 08: No armário, as coisas que demoram a estragar; na fruteira, os vegetais e na geladeira os que são mais fáceis de estragar.</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AutoNum type="arabicPeriod"/>
            </a:pPr>
            <a:r>
              <a:rPr b="1" lang="pt-BR" sz="1200">
                <a:solidFill>
                  <a:srgbClr val="191769"/>
                </a:solidFill>
                <a:latin typeface="Montserrat"/>
                <a:ea typeface="Montserrat"/>
                <a:cs typeface="Montserrat"/>
                <a:sym typeface="Montserrat"/>
              </a:rPr>
              <a:t>Com qual frequência são feitas as compras de alimentos na casa?(Diário, semanal, quinzenal, mensal)</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191769"/>
                </a:solidFill>
                <a:latin typeface="Montserrat"/>
                <a:ea typeface="Montserrat"/>
                <a:cs typeface="Montserrat"/>
                <a:sym typeface="Montserrat"/>
              </a:rPr>
              <a:t>Entrevistado 02: Semanal (frutas e verduras), mensal (os demais).</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AutoNum type="arabicPeriod"/>
            </a:pPr>
            <a:r>
              <a:rPr b="1" lang="pt-BR" sz="1200">
                <a:solidFill>
                  <a:srgbClr val="191769"/>
                </a:solidFill>
                <a:latin typeface="Montserrat"/>
                <a:ea typeface="Montserrat"/>
                <a:cs typeface="Montserrat"/>
                <a:sym typeface="Montserrat"/>
              </a:rPr>
              <a:t>Como é o tipo/perfil de compras de alimentos na sua casa? (perecíveis? não perecíveis? delivery? quantidades?)</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191769"/>
                </a:solidFill>
                <a:latin typeface="Montserrat"/>
                <a:ea typeface="Montserrat"/>
                <a:cs typeface="Montserrat"/>
                <a:sym typeface="Montserrat"/>
              </a:rPr>
              <a:t>Entrevistado 01: Bem variado.</a:t>
            </a:r>
            <a:endParaRPr sz="12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191769"/>
              </a:solidFill>
              <a:latin typeface="Montserrat"/>
              <a:ea typeface="Montserrat"/>
              <a:cs typeface="Montserrat"/>
              <a:sym typeface="Montserrat"/>
            </a:endParaRPr>
          </a:p>
          <a:p>
            <a:pPr indent="-304800" lvl="0" marL="457200" rtl="0" algn="just">
              <a:spcBef>
                <a:spcPts val="0"/>
              </a:spcBef>
              <a:spcAft>
                <a:spcPts val="0"/>
              </a:spcAft>
              <a:buClr>
                <a:srgbClr val="191769"/>
              </a:buClr>
              <a:buSzPts val="1200"/>
              <a:buFont typeface="Montserrat"/>
              <a:buAutoNum type="arabicPeriod"/>
            </a:pPr>
            <a:r>
              <a:rPr b="1" lang="pt-BR" sz="1200">
                <a:solidFill>
                  <a:srgbClr val="191769"/>
                </a:solidFill>
                <a:latin typeface="Montserrat"/>
                <a:ea typeface="Montserrat"/>
                <a:cs typeface="Montserrat"/>
                <a:sym typeface="Montserrat"/>
              </a:rPr>
              <a:t>Como é o consumo desses alimentos? (você dá preferência a algum tipo? você congela? come com alguma frequência regular?) </a:t>
            </a:r>
            <a:endParaRPr b="1" sz="12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191769"/>
                </a:solidFill>
                <a:latin typeface="Montserrat"/>
                <a:ea typeface="Montserrat"/>
                <a:cs typeface="Montserrat"/>
                <a:sym typeface="Montserrat"/>
              </a:rPr>
              <a:t>Entrevistado 10: Um pouco de cada, um misto, depende da semana.</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p:txBody>
      </p:sp>
      <p:sp>
        <p:nvSpPr>
          <p:cNvPr id="149" name="Google Shape;149;p19"/>
          <p:cNvSpPr txBox="1"/>
          <p:nvPr/>
        </p:nvSpPr>
        <p:spPr>
          <a:xfrm>
            <a:off x="708300" y="796200"/>
            <a:ext cx="6143400" cy="8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36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620623"/>
              </a:solidFill>
              <a:latin typeface="Montserrat"/>
              <a:ea typeface="Montserrat"/>
              <a:cs typeface="Montserrat"/>
              <a:sym typeface="Montserrat"/>
            </a:endParaRPr>
          </a:p>
        </p:txBody>
      </p:sp>
      <p:sp>
        <p:nvSpPr>
          <p:cNvPr id="150" name="Google Shape;150;p19"/>
          <p:cNvSpPr txBox="1"/>
          <p:nvPr/>
        </p:nvSpPr>
        <p:spPr>
          <a:xfrm>
            <a:off x="5072900" y="4029925"/>
            <a:ext cx="1094100" cy="11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p:txBody>
      </p:sp>
      <p:graphicFrame>
        <p:nvGraphicFramePr>
          <p:cNvPr id="151" name="Google Shape;151;p19"/>
          <p:cNvGraphicFramePr/>
          <p:nvPr/>
        </p:nvGraphicFramePr>
        <p:xfrm>
          <a:off x="904000" y="853350"/>
          <a:ext cx="3000000" cy="3000000"/>
        </p:xfrm>
        <a:graphic>
          <a:graphicData uri="http://schemas.openxmlformats.org/drawingml/2006/table">
            <a:tbl>
              <a:tblPr>
                <a:noFill/>
                <a:tableStyleId>{F66E602E-AF00-4831-AD80-82664CCCB525}</a:tableStyleId>
              </a:tblPr>
              <a:tblGrid>
                <a:gridCol w="1276350"/>
                <a:gridCol w="4438650"/>
              </a:tblGrid>
              <a:tr h="33655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01</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1 adulto, 2 adolescentes e 1 criança; De 1 a 3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02</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2 adultos de 53 e 49 anos e 2 adolescentes de 14 e 19 anos; De 7 a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03</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1 adolescente de 15 anos,  1 adulto de 5 e 2 idosos de 71 e 74 anos; De 5 a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04</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3 pessoas ( 26 anos , 28 anos e um bebê de 4 meses); De 7 a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05</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Adultos de 54 ,50 e 22 anos; De 7 a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06</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4 pessoas de 17,44,46 e 55; De 7 a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07</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3 pessoas, 3 adultos (1 com 18 anos, 2 com +40);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08</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2 adultos de 57 e 44 anos; 2 crianças de 7 e 11 anos. 10+ salários mínimos.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09</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2 adultos de 23 e 25 anos.</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10</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Somos em três, temos dois jovens e um adulto; 5 salários mínimos </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11</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por 3 pessoas, todos adultos; De 1 a 3 salários mínimos </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b="1" lang="pt-BR" sz="1000">
                          <a:solidFill>
                            <a:srgbClr val="FFFFFF"/>
                          </a:solidFill>
                          <a:latin typeface="Montserrat"/>
                          <a:ea typeface="Montserrat"/>
                          <a:cs typeface="Montserrat"/>
                          <a:sym typeface="Montserrat"/>
                        </a:rPr>
                        <a:t>Entrevistado 12</a:t>
                      </a:r>
                      <a:endParaRPr b="1"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7-10 salários mínimos </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52" name="Google Shape;152;p1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nvSpPr>
        <p:spPr>
          <a:xfrm>
            <a:off x="778800" y="-3178600"/>
            <a:ext cx="6002400" cy="919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lang="pt-BR" sz="1100">
                <a:solidFill>
                  <a:srgbClr val="191769"/>
                </a:solidFill>
                <a:latin typeface="Montserrat"/>
                <a:ea typeface="Montserrat"/>
                <a:cs typeface="Montserrat"/>
                <a:sym typeface="Montserrat"/>
              </a:rPr>
              <a:t>Como é o processo de compra de alimentos na sua casa?</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100">
                <a:solidFill>
                  <a:srgbClr val="191769"/>
                </a:solidFill>
                <a:latin typeface="Montserrat"/>
                <a:ea typeface="Montserrat"/>
                <a:cs typeface="Montserrat"/>
                <a:sym typeface="Montserrat"/>
              </a:rPr>
              <a:t>Entrevistado 09: Uma vez por semana, faz uma lista com tudo que percebeu que está precisando e leva para o mercado. Às vezes, se precisar muito de algo, pede no delivery de mercado ou vai comprar andando.</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lang="pt-BR" sz="1100">
                <a:solidFill>
                  <a:srgbClr val="191769"/>
                </a:solidFill>
                <a:latin typeface="Montserrat"/>
                <a:ea typeface="Montserrat"/>
                <a:cs typeface="Montserrat"/>
                <a:sym typeface="Montserrat"/>
              </a:rPr>
              <a:t>Como o processo de estoque de alimentos na sua casa?</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100">
                <a:solidFill>
                  <a:srgbClr val="191769"/>
                </a:solidFill>
                <a:latin typeface="Montserrat"/>
                <a:ea typeface="Montserrat"/>
                <a:cs typeface="Montserrat"/>
                <a:sym typeface="Montserrat"/>
              </a:rPr>
              <a:t>Entrevistado 08: No armário, as coisas que demoram a estragar; na fruteira, os vegetais e na geladeira os que são mais fáceis de estragar.</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lang="pt-BR" sz="1100">
                <a:solidFill>
                  <a:srgbClr val="191769"/>
                </a:solidFill>
                <a:latin typeface="Montserrat"/>
                <a:ea typeface="Montserrat"/>
                <a:cs typeface="Montserrat"/>
                <a:sym typeface="Montserrat"/>
              </a:rPr>
              <a:t>Com qual frequência são feitas as compras de alimentos na casa?(Diário, semanal, quinzenal, mensal)</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100">
                <a:solidFill>
                  <a:srgbClr val="191769"/>
                </a:solidFill>
                <a:latin typeface="Montserrat"/>
                <a:ea typeface="Montserrat"/>
                <a:cs typeface="Montserrat"/>
                <a:sym typeface="Montserrat"/>
              </a:rPr>
              <a:t>Entrevistado 02: Semanal (frutas e verduras), mensal (os demais).</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lang="pt-BR" sz="1100">
                <a:solidFill>
                  <a:srgbClr val="191769"/>
                </a:solidFill>
                <a:latin typeface="Montserrat"/>
                <a:ea typeface="Montserrat"/>
                <a:cs typeface="Montserrat"/>
                <a:sym typeface="Montserrat"/>
              </a:rPr>
              <a:t>Como é o tipo/perfil de compras de alimentos na sua casa? (perecíveis? não perecíveis? delivery? quantidades?)</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rPr lang="pt-BR" sz="1100">
                <a:solidFill>
                  <a:srgbClr val="191769"/>
                </a:solidFill>
                <a:latin typeface="Montserrat"/>
                <a:ea typeface="Montserrat"/>
                <a:cs typeface="Montserrat"/>
                <a:sym typeface="Montserrat"/>
              </a:rPr>
              <a:t>Entrevistado 01: Bem variado.</a:t>
            </a:r>
            <a:endParaRPr sz="1100">
              <a:solidFill>
                <a:srgbClr val="191769"/>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lang="pt-BR" sz="1100">
                <a:solidFill>
                  <a:srgbClr val="191769"/>
                </a:solidFill>
                <a:latin typeface="Montserrat"/>
                <a:ea typeface="Montserrat"/>
                <a:cs typeface="Montserrat"/>
                <a:sym typeface="Montserrat"/>
              </a:rPr>
              <a:t>Como é o consumo desses alimentos? (você dá preferência a algum tipo? você congela? come com alguma frequência regular?) </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10: Um pouco de cada, um misto, depende da semana.</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Como é seu método de controle dos alimentos em casa?</a:t>
            </a:r>
            <a:endParaRPr b="1"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08: Quando o alimento acaba, coloca na lista de compras e depois compra no mercado. </a:t>
            </a:r>
            <a:endParaRPr sz="1100">
              <a:solidFill>
                <a:srgbClr val="191769"/>
              </a:solidFill>
              <a:latin typeface="Montserrat"/>
              <a:ea typeface="Montserrat"/>
              <a:cs typeface="Montserrat"/>
              <a:sym typeface="Montserrat"/>
            </a:endParaRPr>
          </a:p>
          <a:p>
            <a:pPr indent="0" lvl="0" marL="68580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Você tem problema de comprar quantidade errada?</a:t>
            </a:r>
            <a:endParaRPr b="1"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07: Raramente, se acontecer e mais para excesso (a pessoa que compra prefere comprar mais em tempos mais longos, a que organiza prefere comprar menos em tempos mais curtos)</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Você tem problema de alimentos passarem do prazo de validade? </a:t>
            </a:r>
            <a:endParaRPr b="1"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12: Sim, muito.</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Qual tipo de alimento mais é perdido?</a:t>
            </a:r>
            <a:endParaRPr b="1"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04: Vegetais</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06: Lacticínios </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07: Frutas e verduras</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just">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Qual o sentimento ao perceber que a comida estragou?</a:t>
            </a:r>
            <a:endParaRPr b="1"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01: Culpa/Arrependimento</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04: Pena</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08: Tristeza, pois tem muita gente que queria ter aquele alimento mas não poderia comprar.  </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10: Fico péssima, pois muita gente precisa.</a:t>
            </a:r>
            <a:endParaRPr sz="1100">
              <a:solidFill>
                <a:srgbClr val="19176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100">
              <a:solidFill>
                <a:srgbClr val="191769"/>
              </a:solidFill>
              <a:latin typeface="Montserrat"/>
              <a:ea typeface="Montserrat"/>
              <a:cs typeface="Montserrat"/>
              <a:sym typeface="Montserrat"/>
            </a:endParaRPr>
          </a:p>
          <a:p>
            <a:pPr indent="-298450" lvl="0" marL="457200" rtl="0" algn="l">
              <a:spcBef>
                <a:spcPts val="0"/>
              </a:spcBef>
              <a:spcAft>
                <a:spcPts val="0"/>
              </a:spcAft>
              <a:buClr>
                <a:srgbClr val="191769"/>
              </a:buClr>
              <a:buSzPts val="1100"/>
              <a:buFont typeface="Montserrat"/>
              <a:buAutoNum type="arabicPeriod"/>
            </a:pPr>
            <a:r>
              <a:rPr b="1" lang="pt-BR" sz="1100">
                <a:solidFill>
                  <a:srgbClr val="191769"/>
                </a:solidFill>
                <a:latin typeface="Montserrat"/>
                <a:ea typeface="Montserrat"/>
                <a:cs typeface="Montserrat"/>
                <a:sym typeface="Montserrat"/>
              </a:rPr>
              <a:t>Como você lida com o alimento que venceu? Usa para algo? (Ex: adubo)</a:t>
            </a:r>
            <a:endParaRPr b="1" sz="1100">
              <a:solidFill>
                <a:srgbClr val="19176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03: Raramente os que vencem são as frutas, então usa para adubo.</a:t>
            </a:r>
            <a:endParaRPr sz="1100">
              <a:solidFill>
                <a:srgbClr val="19176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05: Sim , alimento animal em alguns casos ou lixo mesmo.</a:t>
            </a:r>
            <a:endParaRPr sz="1100">
              <a:solidFill>
                <a:srgbClr val="19176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Entrevistado 06: como a maioria é iogurte, a gente só joga fora mesmo. Que eu saiba aqui em casa nunca foram de se preocupar muito com a finalidade dele, até bom refletir sobre agora </a:t>
            </a:r>
            <a:endParaRPr sz="1100">
              <a:solidFill>
                <a:srgbClr val="191769"/>
              </a:solidFill>
              <a:latin typeface="Montserrat"/>
              <a:ea typeface="Montserrat"/>
              <a:cs typeface="Montserrat"/>
              <a:sym typeface="Montserrat"/>
            </a:endParaRPr>
          </a:p>
        </p:txBody>
      </p:sp>
      <p:sp>
        <p:nvSpPr>
          <p:cNvPr id="158" name="Google Shape;158;p20"/>
          <p:cNvSpPr/>
          <p:nvPr/>
        </p:nvSpPr>
        <p:spPr>
          <a:xfrm>
            <a:off x="0" y="-1"/>
            <a:ext cx="7560000" cy="81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nvSpPr>
        <p:spPr>
          <a:xfrm>
            <a:off x="780550" y="5925550"/>
            <a:ext cx="6002400" cy="143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	A partir dessa imersão inicial com o público alvo, a equipe de projeto pôde sentir mais segurança quanto a opiniões sobre o tema de projeto proposto e, assim, conseguir desenvolver um formulário online com perguntas para um público maior e mais variado.</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a:solidFill>
                <a:srgbClr val="191769"/>
              </a:solidFill>
            </a:endParaRPr>
          </a:p>
        </p:txBody>
      </p:sp>
      <p:sp>
        <p:nvSpPr>
          <p:cNvPr id="160" name="Google Shape;160;p20"/>
          <p:cNvSpPr/>
          <p:nvPr/>
        </p:nvSpPr>
        <p:spPr>
          <a:xfrm>
            <a:off x="1750" y="7574425"/>
            <a:ext cx="7560000" cy="31176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p:nvPr/>
        </p:nvSpPr>
        <p:spPr>
          <a:xfrm>
            <a:off x="0" y="4022650"/>
            <a:ext cx="7659900" cy="52788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720000" y="802800"/>
            <a:ext cx="6120000" cy="12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000">
                <a:solidFill>
                  <a:srgbClr val="191769"/>
                </a:solidFill>
                <a:latin typeface="Montserrat"/>
                <a:ea typeface="Montserrat"/>
                <a:cs typeface="Montserrat"/>
                <a:sym typeface="Montserrat"/>
              </a:rPr>
              <a:t>1.2.2 FORMULÁRIO ONLINE</a:t>
            </a:r>
            <a:endParaRPr b="1" sz="3000">
              <a:solidFill>
                <a:srgbClr val="191769"/>
              </a:solidFill>
              <a:latin typeface="Montserrat"/>
              <a:ea typeface="Montserrat"/>
              <a:cs typeface="Montserrat"/>
              <a:sym typeface="Montserrat"/>
            </a:endParaRPr>
          </a:p>
        </p:txBody>
      </p:sp>
      <p:sp>
        <p:nvSpPr>
          <p:cNvPr id="168" name="Google Shape;168;p21"/>
          <p:cNvSpPr txBox="1"/>
          <p:nvPr/>
        </p:nvSpPr>
        <p:spPr>
          <a:xfrm>
            <a:off x="729400" y="1621300"/>
            <a:ext cx="6120000" cy="21315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Como forma de ter mais informações diretamente ligada aos envolvidos com o problema, foi desenvolvido um formulário online para ser enviado através das redes sociais para pessoas que se relacionam com o problema. </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O formulário ficou disponível de 11 a 15 de setembro de 2020. Foram obtidas 131 respostas. A seguir, as perguntas acompanhadas dos gráficos e/ou respostas por escrito.</a:t>
            </a:r>
            <a:endParaRPr sz="1200">
              <a:solidFill>
                <a:srgbClr val="191769"/>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De início, foram feitas perguntas para entender o perfil dos entrevistados, </a:t>
            </a:r>
            <a:r>
              <a:rPr lang="pt-BR" sz="1200">
                <a:solidFill>
                  <a:srgbClr val="191769"/>
                </a:solidFill>
                <a:latin typeface="Montserrat"/>
                <a:ea typeface="Montserrat"/>
                <a:cs typeface="Montserrat"/>
                <a:sym typeface="Montserrat"/>
              </a:rPr>
              <a:t>obtiveram</a:t>
            </a:r>
            <a:r>
              <a:rPr lang="pt-BR" sz="1200">
                <a:solidFill>
                  <a:srgbClr val="191769"/>
                </a:solidFill>
                <a:latin typeface="Montserrat"/>
                <a:ea typeface="Montserrat"/>
                <a:cs typeface="Montserrat"/>
                <a:sym typeface="Montserrat"/>
              </a:rPr>
              <a:t>-se os seguintes dados sobre as idades, gêneros e o papel que as pessoas tinham no processo de controle de alimentos em casa:</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91769"/>
              </a:solidFill>
              <a:latin typeface="Montserrat"/>
              <a:ea typeface="Montserrat"/>
              <a:cs typeface="Montserrat"/>
              <a:sym typeface="Montserrat"/>
            </a:endParaRPr>
          </a:p>
        </p:txBody>
      </p:sp>
      <p:pic>
        <p:nvPicPr>
          <p:cNvPr id="169" name="Google Shape;169;p21"/>
          <p:cNvPicPr preferRelativeResize="0"/>
          <p:nvPr/>
        </p:nvPicPr>
        <p:blipFill>
          <a:blip r:embed="rId3">
            <a:alphaModFix/>
          </a:blip>
          <a:stretch>
            <a:fillRect/>
          </a:stretch>
        </p:blipFill>
        <p:spPr>
          <a:xfrm>
            <a:off x="1620163" y="4389550"/>
            <a:ext cx="4419600" cy="2162175"/>
          </a:xfrm>
          <a:prstGeom prst="rect">
            <a:avLst/>
          </a:prstGeom>
          <a:noFill/>
          <a:ln>
            <a:noFill/>
          </a:ln>
        </p:spPr>
      </p:pic>
      <p:pic>
        <p:nvPicPr>
          <p:cNvPr id="170" name="Google Shape;170;p21"/>
          <p:cNvPicPr preferRelativeResize="0"/>
          <p:nvPr/>
        </p:nvPicPr>
        <p:blipFill>
          <a:blip r:embed="rId4">
            <a:alphaModFix/>
          </a:blip>
          <a:stretch>
            <a:fillRect/>
          </a:stretch>
        </p:blipFill>
        <p:spPr>
          <a:xfrm>
            <a:off x="1615388" y="6772375"/>
            <a:ext cx="4429125" cy="2162175"/>
          </a:xfrm>
          <a:prstGeom prst="rect">
            <a:avLst/>
          </a:prstGeom>
          <a:noFill/>
          <a:ln>
            <a:noFill/>
          </a:ln>
        </p:spPr>
      </p:pic>
      <p:sp>
        <p:nvSpPr>
          <p:cNvPr id="171" name="Google Shape;171;p2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